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9" r:id="rId1"/>
    <p:sldMasterId id="2147483766" r:id="rId2"/>
    <p:sldMasterId id="2147483962" r:id="rId3"/>
  </p:sldMasterIdLst>
  <p:notesMasterIdLst>
    <p:notesMasterId r:id="rId72"/>
  </p:notesMasterIdLst>
  <p:sldIdLst>
    <p:sldId id="736" r:id="rId4"/>
    <p:sldId id="786" r:id="rId5"/>
    <p:sldId id="584" r:id="rId6"/>
    <p:sldId id="775" r:id="rId7"/>
    <p:sldId id="756" r:id="rId8"/>
    <p:sldId id="726" r:id="rId9"/>
    <p:sldId id="783" r:id="rId10"/>
    <p:sldId id="765" r:id="rId11"/>
    <p:sldId id="740" r:id="rId12"/>
    <p:sldId id="845" r:id="rId13"/>
    <p:sldId id="846" r:id="rId14"/>
    <p:sldId id="747" r:id="rId15"/>
    <p:sldId id="843" r:id="rId16"/>
    <p:sldId id="794" r:id="rId17"/>
    <p:sldId id="795" r:id="rId18"/>
    <p:sldId id="847" r:id="rId19"/>
    <p:sldId id="849" r:id="rId20"/>
    <p:sldId id="852" r:id="rId21"/>
    <p:sldId id="848" r:id="rId22"/>
    <p:sldId id="850" r:id="rId23"/>
    <p:sldId id="851" r:id="rId24"/>
    <p:sldId id="796" r:id="rId25"/>
    <p:sldId id="797" r:id="rId26"/>
    <p:sldId id="798" r:id="rId27"/>
    <p:sldId id="799" r:id="rId28"/>
    <p:sldId id="800" r:id="rId29"/>
    <p:sldId id="801" r:id="rId30"/>
    <p:sldId id="802" r:id="rId31"/>
    <p:sldId id="803" r:id="rId32"/>
    <p:sldId id="804" r:id="rId33"/>
    <p:sldId id="805" r:id="rId34"/>
    <p:sldId id="806" r:id="rId35"/>
    <p:sldId id="807" r:id="rId36"/>
    <p:sldId id="808" r:id="rId37"/>
    <p:sldId id="809" r:id="rId38"/>
    <p:sldId id="810" r:id="rId39"/>
    <p:sldId id="811" r:id="rId40"/>
    <p:sldId id="812" r:id="rId41"/>
    <p:sldId id="813" r:id="rId42"/>
    <p:sldId id="814" r:id="rId43"/>
    <p:sldId id="815" r:id="rId44"/>
    <p:sldId id="816" r:id="rId45"/>
    <p:sldId id="817" r:id="rId46"/>
    <p:sldId id="818" r:id="rId47"/>
    <p:sldId id="819" r:id="rId48"/>
    <p:sldId id="820" r:id="rId49"/>
    <p:sldId id="821" r:id="rId50"/>
    <p:sldId id="822" r:id="rId51"/>
    <p:sldId id="823" r:id="rId52"/>
    <p:sldId id="824" r:id="rId53"/>
    <p:sldId id="825" r:id="rId54"/>
    <p:sldId id="826" r:id="rId55"/>
    <p:sldId id="827" r:id="rId56"/>
    <p:sldId id="828" r:id="rId57"/>
    <p:sldId id="829" r:id="rId58"/>
    <p:sldId id="830" r:id="rId59"/>
    <p:sldId id="831" r:id="rId60"/>
    <p:sldId id="832" r:id="rId61"/>
    <p:sldId id="833" r:id="rId62"/>
    <p:sldId id="834" r:id="rId63"/>
    <p:sldId id="835" r:id="rId64"/>
    <p:sldId id="836" r:id="rId65"/>
    <p:sldId id="837" r:id="rId66"/>
    <p:sldId id="838" r:id="rId67"/>
    <p:sldId id="839" r:id="rId68"/>
    <p:sldId id="840" r:id="rId69"/>
    <p:sldId id="841" r:id="rId70"/>
    <p:sldId id="774" r:id="rId71"/>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bby Anandan" initials="" lastIdx="1" clrIdx="0"/>
  <p:cmAuthor id="1" name="Marius Bogoevici" initials="" lastIdx="1" clrIdx="1"/>
  <p:cmAuthor id="2" name="" initials="" lastIdx="16" clrIdx="2"/>
  <p:cmAuthor id="3" name="Raghvender Arni" initials="" lastIdx="2" clrIdx="3"/>
  <p:cmAuthor id="4" name="Rahul Awasthy" initials="" lastIdx="8" clrIdx="4"/>
  <p:cmAuthor id="5" name="Ian Andrews" initials="" lastIdx="8" clrIdx="5"/>
  <p:cmAuthor id="6" name="Dekel Tankel" initials="" lastIdx="3" clrIdx="6"/>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730357E-93A8-4261-B1C9-CC12F3EA413F}">
  <a:tblStyle styleId="{9730357E-93A8-4261-B1C9-CC12F3EA413F}" styleName="Table_0">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6BD45589-F490-4F9B-8423-FB0429940A51}" styleName="Table_1">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CA1A9225-6EAF-4431-849E-CC4CF34863AB}" styleName="Table_2">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C7EE857-DDB9-4534-9EAF-1C7BEA9C0FA0}" styleName="Table_3">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1B5092FE-5CEC-4CF4-BDA5-9081C11EFF3B}" styleName="Table_4">
    <a:wholeTbl>
      <a:tcStyle>
        <a:tcBdr>
          <a:left>
            <a:ln w="9525" cap="flat">
              <a:solidFill>
                <a:srgbClr val="000000"/>
              </a:solidFill>
              <a:prstDash val="solid"/>
              <a:round/>
              <a:headEnd type="none" w="med" len="med"/>
              <a:tailEnd type="none" w="med" len="med"/>
            </a:ln>
          </a:left>
          <a:right>
            <a:ln w="9525" cap="flat">
              <a:solidFill>
                <a:srgbClr val="000000"/>
              </a:solidFill>
              <a:prstDash val="solid"/>
              <a:round/>
              <a:headEnd type="none" w="med" len="med"/>
              <a:tailEnd type="none" w="med" len="med"/>
            </a:ln>
          </a:right>
          <a:top>
            <a:ln w="9525" cap="flat">
              <a:solidFill>
                <a:srgbClr val="000000"/>
              </a:solidFill>
              <a:prstDash val="solid"/>
              <a:round/>
              <a:headEnd type="none" w="med" len="med"/>
              <a:tailEnd type="none" w="med" len="med"/>
            </a:ln>
          </a:top>
          <a:bottom>
            <a:ln w="9525" cap="flat">
              <a:solidFill>
                <a:srgbClr val="000000"/>
              </a:solidFill>
              <a:prstDash val="solid"/>
              <a:round/>
              <a:headEnd type="none" w="med" len="med"/>
              <a:tailEnd type="none" w="med" len="med"/>
            </a:ln>
          </a:bottom>
          <a:insideH>
            <a:ln w="9525" cap="flat">
              <a:solidFill>
                <a:srgbClr val="000000"/>
              </a:solidFill>
              <a:prstDash val="solid"/>
              <a:round/>
              <a:headEnd type="none" w="med" len="med"/>
              <a:tailEnd type="none" w="med" len="med"/>
            </a:ln>
          </a:insideH>
          <a:insideV>
            <a:ln w="9525" cap="flat">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41" autoAdjust="0"/>
    <p:restoredTop sz="96881" autoAdjust="0"/>
  </p:normalViewPr>
  <p:slideViewPr>
    <p:cSldViewPr snapToGrid="0" snapToObjects="1">
      <p:cViewPr>
        <p:scale>
          <a:sx n="116" d="100"/>
          <a:sy n="116" d="100"/>
        </p:scale>
        <p:origin x="-872" y="-280"/>
      </p:cViewPr>
      <p:guideLst>
        <p:guide orient="horz" pos="1620"/>
        <p:guide pos="2880"/>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notesMaster" Target="notesMasters/notesMaster1.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73" Type="http://schemas.openxmlformats.org/officeDocument/2006/relationships/printerSettings" Target="printerSettings/printerSettings1.bin"/><Relationship Id="rId74" Type="http://schemas.openxmlformats.org/officeDocument/2006/relationships/commentAuthors" Target="commentAuthors.xml"/><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19A49A-309A-D048-B287-37E5854C89D4}" type="doc">
      <dgm:prSet loTypeId="urn:microsoft.com/office/officeart/2005/8/layout/funnel1" loCatId="" qsTypeId="urn:microsoft.com/office/officeart/2005/8/quickstyle/simple4" qsCatId="simple" csTypeId="urn:microsoft.com/office/officeart/2005/8/colors/accent1_2" csCatId="accent1" phldr="1"/>
      <dgm:spPr/>
      <dgm:t>
        <a:bodyPr/>
        <a:lstStyle/>
        <a:p>
          <a:endParaRPr lang="en-US"/>
        </a:p>
      </dgm:t>
    </dgm:pt>
    <dgm:pt modelId="{651CF727-AC3D-A248-928A-D583C02EE62E}">
      <dgm:prSet phldrT="[Text]"/>
      <dgm:spPr/>
      <dgm:t>
        <a:bodyPr/>
        <a:lstStyle/>
        <a:p>
          <a:r>
            <a:rPr lang="en-US" dirty="0" err="1" smtClean="0"/>
            <a:t>sdfasd</a:t>
          </a:r>
          <a:endParaRPr lang="en-US" dirty="0"/>
        </a:p>
      </dgm:t>
    </dgm:pt>
    <dgm:pt modelId="{2A2D1C4C-F9A8-374A-9848-F6422F32213C}" type="parTrans" cxnId="{ECCC53FB-97D4-4C4C-B132-FA15A7DF33F3}">
      <dgm:prSet/>
      <dgm:spPr/>
      <dgm:t>
        <a:bodyPr/>
        <a:lstStyle/>
        <a:p>
          <a:endParaRPr lang="en-US"/>
        </a:p>
      </dgm:t>
    </dgm:pt>
    <dgm:pt modelId="{2858EAD2-C6B6-DA4F-88B7-3AF7A64E5A58}" type="sibTrans" cxnId="{ECCC53FB-97D4-4C4C-B132-FA15A7DF33F3}">
      <dgm:prSet/>
      <dgm:spPr/>
      <dgm:t>
        <a:bodyPr/>
        <a:lstStyle/>
        <a:p>
          <a:endParaRPr lang="en-US"/>
        </a:p>
      </dgm:t>
    </dgm:pt>
    <dgm:pt modelId="{CA48E593-35BF-C940-8EFE-A0FC0C7969A5}">
      <dgm:prSet phldrT="[Text]"/>
      <dgm:spPr/>
      <dgm:t>
        <a:bodyPr/>
        <a:lstStyle/>
        <a:p>
          <a:r>
            <a:rPr lang="en-US" dirty="0" err="1" smtClean="0"/>
            <a:t>sdfsdf</a:t>
          </a:r>
          <a:endParaRPr lang="en-US" dirty="0"/>
        </a:p>
      </dgm:t>
    </dgm:pt>
    <dgm:pt modelId="{0D326F0F-CA9F-4048-A795-222DF57CB86F}" type="parTrans" cxnId="{BFC86DDB-6312-504C-8978-5AC9E6613C96}">
      <dgm:prSet/>
      <dgm:spPr/>
      <dgm:t>
        <a:bodyPr/>
        <a:lstStyle/>
        <a:p>
          <a:endParaRPr lang="en-US"/>
        </a:p>
      </dgm:t>
    </dgm:pt>
    <dgm:pt modelId="{5E4F2451-77B9-B24F-9A49-0C0FB8CAD395}" type="sibTrans" cxnId="{BFC86DDB-6312-504C-8978-5AC9E6613C96}">
      <dgm:prSet/>
      <dgm:spPr/>
      <dgm:t>
        <a:bodyPr/>
        <a:lstStyle/>
        <a:p>
          <a:endParaRPr lang="en-US"/>
        </a:p>
      </dgm:t>
    </dgm:pt>
    <dgm:pt modelId="{9F21F0A2-EFF1-7F45-98F8-9EC7E3841F74}">
      <dgm:prSet phldrT="[Text]"/>
      <dgm:spPr/>
      <dgm:t>
        <a:bodyPr/>
        <a:lstStyle/>
        <a:p>
          <a:r>
            <a:rPr lang="en-US" dirty="0" err="1" smtClean="0"/>
            <a:t>sdfsd</a:t>
          </a:r>
          <a:endParaRPr lang="en-US" dirty="0"/>
        </a:p>
      </dgm:t>
    </dgm:pt>
    <dgm:pt modelId="{0894A576-9DD1-E64F-BB0A-744D2CDD0C09}" type="parTrans" cxnId="{3238EFBA-2E8A-FD44-B974-5440BEBF61DA}">
      <dgm:prSet/>
      <dgm:spPr/>
      <dgm:t>
        <a:bodyPr/>
        <a:lstStyle/>
        <a:p>
          <a:endParaRPr lang="en-US"/>
        </a:p>
      </dgm:t>
    </dgm:pt>
    <dgm:pt modelId="{7E636314-E93D-BF48-9928-7E53B74DB235}" type="sibTrans" cxnId="{3238EFBA-2E8A-FD44-B974-5440BEBF61DA}">
      <dgm:prSet/>
      <dgm:spPr/>
      <dgm:t>
        <a:bodyPr/>
        <a:lstStyle/>
        <a:p>
          <a:endParaRPr lang="en-US"/>
        </a:p>
      </dgm:t>
    </dgm:pt>
    <dgm:pt modelId="{023A7E0D-F2C0-B743-8301-7E80A2EF0A38}">
      <dgm:prSet phldrT="[Text]"/>
      <dgm:spPr/>
      <dgm:t>
        <a:bodyPr/>
        <a:lstStyle/>
        <a:p>
          <a:r>
            <a:rPr lang="en-US" dirty="0" err="1" smtClean="0"/>
            <a:t>sdfsd</a:t>
          </a:r>
          <a:endParaRPr lang="en-US" dirty="0"/>
        </a:p>
      </dgm:t>
    </dgm:pt>
    <dgm:pt modelId="{B265482A-FC66-B348-8D53-E437518F1331}" type="parTrans" cxnId="{7543862B-8CEA-0646-85B4-E6DC3476E831}">
      <dgm:prSet/>
      <dgm:spPr/>
      <dgm:t>
        <a:bodyPr/>
        <a:lstStyle/>
        <a:p>
          <a:endParaRPr lang="en-US"/>
        </a:p>
      </dgm:t>
    </dgm:pt>
    <dgm:pt modelId="{15C61672-675E-084D-ABE5-E9517C81F0FA}" type="sibTrans" cxnId="{7543862B-8CEA-0646-85B4-E6DC3476E831}">
      <dgm:prSet/>
      <dgm:spPr/>
      <dgm:t>
        <a:bodyPr/>
        <a:lstStyle/>
        <a:p>
          <a:endParaRPr lang="en-US"/>
        </a:p>
      </dgm:t>
    </dgm:pt>
    <dgm:pt modelId="{8D1F38AA-165E-0E47-919F-9E67CE0EC991}" type="pres">
      <dgm:prSet presAssocID="{A519A49A-309A-D048-B287-37E5854C89D4}" presName="Name0" presStyleCnt="0">
        <dgm:presLayoutVars>
          <dgm:chMax val="4"/>
          <dgm:resizeHandles val="exact"/>
        </dgm:presLayoutVars>
      </dgm:prSet>
      <dgm:spPr/>
      <dgm:t>
        <a:bodyPr/>
        <a:lstStyle/>
        <a:p>
          <a:endParaRPr lang="en-US"/>
        </a:p>
      </dgm:t>
    </dgm:pt>
    <dgm:pt modelId="{D4FE59BA-3E3C-8F44-A63B-018BBA51B55D}" type="pres">
      <dgm:prSet presAssocID="{A519A49A-309A-D048-B287-37E5854C89D4}" presName="ellipse" presStyleLbl="trBgShp" presStyleIdx="0" presStyleCnt="1"/>
      <dgm:spPr/>
    </dgm:pt>
    <dgm:pt modelId="{F5E317C1-3441-D747-900F-8A10075F80E1}" type="pres">
      <dgm:prSet presAssocID="{A519A49A-309A-D048-B287-37E5854C89D4}" presName="arrow1" presStyleLbl="fgShp" presStyleIdx="0" presStyleCnt="1"/>
      <dgm:spPr/>
    </dgm:pt>
    <dgm:pt modelId="{DAB0D42C-9EE2-414A-80EF-FE5658C0F5F6}" type="pres">
      <dgm:prSet presAssocID="{A519A49A-309A-D048-B287-37E5854C89D4}" presName="rectangle" presStyleLbl="revTx" presStyleIdx="0" presStyleCnt="1">
        <dgm:presLayoutVars>
          <dgm:bulletEnabled val="1"/>
        </dgm:presLayoutVars>
      </dgm:prSet>
      <dgm:spPr/>
      <dgm:t>
        <a:bodyPr/>
        <a:lstStyle/>
        <a:p>
          <a:endParaRPr lang="en-US"/>
        </a:p>
      </dgm:t>
    </dgm:pt>
    <dgm:pt modelId="{9D0F5D97-9FB2-1841-B0E9-88E029B35506}" type="pres">
      <dgm:prSet presAssocID="{CA48E593-35BF-C940-8EFE-A0FC0C7969A5}" presName="item1" presStyleLbl="node1" presStyleIdx="0" presStyleCnt="3">
        <dgm:presLayoutVars>
          <dgm:bulletEnabled val="1"/>
        </dgm:presLayoutVars>
      </dgm:prSet>
      <dgm:spPr/>
      <dgm:t>
        <a:bodyPr/>
        <a:lstStyle/>
        <a:p>
          <a:endParaRPr lang="en-US"/>
        </a:p>
      </dgm:t>
    </dgm:pt>
    <dgm:pt modelId="{EC21A26B-A665-1F42-A2EB-0CC9F704DB7A}" type="pres">
      <dgm:prSet presAssocID="{9F21F0A2-EFF1-7F45-98F8-9EC7E3841F74}" presName="item2" presStyleLbl="node1" presStyleIdx="1" presStyleCnt="3">
        <dgm:presLayoutVars>
          <dgm:bulletEnabled val="1"/>
        </dgm:presLayoutVars>
      </dgm:prSet>
      <dgm:spPr/>
      <dgm:t>
        <a:bodyPr/>
        <a:lstStyle/>
        <a:p>
          <a:endParaRPr lang="en-US"/>
        </a:p>
      </dgm:t>
    </dgm:pt>
    <dgm:pt modelId="{861C5001-CF6C-B843-8D26-80ECFE2BF557}" type="pres">
      <dgm:prSet presAssocID="{023A7E0D-F2C0-B743-8301-7E80A2EF0A38}" presName="item3" presStyleLbl="node1" presStyleIdx="2" presStyleCnt="3">
        <dgm:presLayoutVars>
          <dgm:bulletEnabled val="1"/>
        </dgm:presLayoutVars>
      </dgm:prSet>
      <dgm:spPr/>
      <dgm:t>
        <a:bodyPr/>
        <a:lstStyle/>
        <a:p>
          <a:endParaRPr lang="en-US"/>
        </a:p>
      </dgm:t>
    </dgm:pt>
    <dgm:pt modelId="{D42C0276-1C79-8945-8103-1FA1C3072192}" type="pres">
      <dgm:prSet presAssocID="{A519A49A-309A-D048-B287-37E5854C89D4}" presName="funnel" presStyleLbl="trAlignAcc1" presStyleIdx="0" presStyleCnt="1"/>
      <dgm:spPr/>
    </dgm:pt>
  </dgm:ptLst>
  <dgm:cxnLst>
    <dgm:cxn modelId="{C30BFE84-1825-AB4D-921F-51D9ED5500AF}" type="presOf" srcId="{CA48E593-35BF-C940-8EFE-A0FC0C7969A5}" destId="{EC21A26B-A665-1F42-A2EB-0CC9F704DB7A}" srcOrd="0" destOrd="0" presId="urn:microsoft.com/office/officeart/2005/8/layout/funnel1"/>
    <dgm:cxn modelId="{ECCC53FB-97D4-4C4C-B132-FA15A7DF33F3}" srcId="{A519A49A-309A-D048-B287-37E5854C89D4}" destId="{651CF727-AC3D-A248-928A-D583C02EE62E}" srcOrd="0" destOrd="0" parTransId="{2A2D1C4C-F9A8-374A-9848-F6422F32213C}" sibTransId="{2858EAD2-C6B6-DA4F-88B7-3AF7A64E5A58}"/>
    <dgm:cxn modelId="{BFC86DDB-6312-504C-8978-5AC9E6613C96}" srcId="{A519A49A-309A-D048-B287-37E5854C89D4}" destId="{CA48E593-35BF-C940-8EFE-A0FC0C7969A5}" srcOrd="1" destOrd="0" parTransId="{0D326F0F-CA9F-4048-A795-222DF57CB86F}" sibTransId="{5E4F2451-77B9-B24F-9A49-0C0FB8CAD395}"/>
    <dgm:cxn modelId="{3238EFBA-2E8A-FD44-B974-5440BEBF61DA}" srcId="{A519A49A-309A-D048-B287-37E5854C89D4}" destId="{9F21F0A2-EFF1-7F45-98F8-9EC7E3841F74}" srcOrd="2" destOrd="0" parTransId="{0894A576-9DD1-E64F-BB0A-744D2CDD0C09}" sibTransId="{7E636314-E93D-BF48-9928-7E53B74DB235}"/>
    <dgm:cxn modelId="{55EDF792-7D53-C945-8310-609F2F37FE9E}" type="presOf" srcId="{A519A49A-309A-D048-B287-37E5854C89D4}" destId="{8D1F38AA-165E-0E47-919F-9E67CE0EC991}" srcOrd="0" destOrd="0" presId="urn:microsoft.com/office/officeart/2005/8/layout/funnel1"/>
    <dgm:cxn modelId="{F07C0415-3CBD-D14C-909C-076EC502DDAD}" type="presOf" srcId="{651CF727-AC3D-A248-928A-D583C02EE62E}" destId="{861C5001-CF6C-B843-8D26-80ECFE2BF557}" srcOrd="0" destOrd="0" presId="urn:microsoft.com/office/officeart/2005/8/layout/funnel1"/>
    <dgm:cxn modelId="{7543862B-8CEA-0646-85B4-E6DC3476E831}" srcId="{A519A49A-309A-D048-B287-37E5854C89D4}" destId="{023A7E0D-F2C0-B743-8301-7E80A2EF0A38}" srcOrd="3" destOrd="0" parTransId="{B265482A-FC66-B348-8D53-E437518F1331}" sibTransId="{15C61672-675E-084D-ABE5-E9517C81F0FA}"/>
    <dgm:cxn modelId="{208C13DC-379F-B448-B6C7-93100A7E18B9}" type="presOf" srcId="{023A7E0D-F2C0-B743-8301-7E80A2EF0A38}" destId="{DAB0D42C-9EE2-414A-80EF-FE5658C0F5F6}" srcOrd="0" destOrd="0" presId="urn:microsoft.com/office/officeart/2005/8/layout/funnel1"/>
    <dgm:cxn modelId="{15369878-B30C-514B-A317-5CC690858D16}" type="presOf" srcId="{9F21F0A2-EFF1-7F45-98F8-9EC7E3841F74}" destId="{9D0F5D97-9FB2-1841-B0E9-88E029B35506}" srcOrd="0" destOrd="0" presId="urn:microsoft.com/office/officeart/2005/8/layout/funnel1"/>
    <dgm:cxn modelId="{4E4A4FFC-E6A1-084D-ACD6-F1C3AFF17F36}" type="presParOf" srcId="{8D1F38AA-165E-0E47-919F-9E67CE0EC991}" destId="{D4FE59BA-3E3C-8F44-A63B-018BBA51B55D}" srcOrd="0" destOrd="0" presId="urn:microsoft.com/office/officeart/2005/8/layout/funnel1"/>
    <dgm:cxn modelId="{7371E702-0E6A-0C4E-B5CA-0D4058FCACF6}" type="presParOf" srcId="{8D1F38AA-165E-0E47-919F-9E67CE0EC991}" destId="{F5E317C1-3441-D747-900F-8A10075F80E1}" srcOrd="1" destOrd="0" presId="urn:microsoft.com/office/officeart/2005/8/layout/funnel1"/>
    <dgm:cxn modelId="{CAE7C940-1997-BA4F-9341-F8115CC0342E}" type="presParOf" srcId="{8D1F38AA-165E-0E47-919F-9E67CE0EC991}" destId="{DAB0D42C-9EE2-414A-80EF-FE5658C0F5F6}" srcOrd="2" destOrd="0" presId="urn:microsoft.com/office/officeart/2005/8/layout/funnel1"/>
    <dgm:cxn modelId="{4E558CE0-2FDD-274C-92D3-B5E546BB48E9}" type="presParOf" srcId="{8D1F38AA-165E-0E47-919F-9E67CE0EC991}" destId="{9D0F5D97-9FB2-1841-B0E9-88E029B35506}" srcOrd="3" destOrd="0" presId="urn:microsoft.com/office/officeart/2005/8/layout/funnel1"/>
    <dgm:cxn modelId="{0F5C4632-0864-E341-9BB3-DCFD8A1D7766}" type="presParOf" srcId="{8D1F38AA-165E-0E47-919F-9E67CE0EC991}" destId="{EC21A26B-A665-1F42-A2EB-0CC9F704DB7A}" srcOrd="4" destOrd="0" presId="urn:microsoft.com/office/officeart/2005/8/layout/funnel1"/>
    <dgm:cxn modelId="{93B18E3E-E366-4C4C-BE55-ADE9C7EFB2A5}" type="presParOf" srcId="{8D1F38AA-165E-0E47-919F-9E67CE0EC991}" destId="{861C5001-CF6C-B843-8D26-80ECFE2BF557}" srcOrd="5" destOrd="0" presId="urn:microsoft.com/office/officeart/2005/8/layout/funnel1"/>
    <dgm:cxn modelId="{0EAD53D6-2860-6A44-9E08-CE31F654EE68}" type="presParOf" srcId="{8D1F38AA-165E-0E47-919F-9E67CE0EC991}" destId="{D42C0276-1C79-8945-8103-1FA1C3072192}"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E59BA-3E3C-8F44-A63B-018BBA51B55D}">
      <dsp:nvSpPr>
        <dsp:cNvPr id="0" name=""/>
        <dsp:cNvSpPr/>
      </dsp:nvSpPr>
      <dsp:spPr>
        <a:xfrm>
          <a:off x="758952" y="0"/>
          <a:ext cx="0" cy="0"/>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E317C1-3441-D747-900F-8A10075F80E1}">
      <dsp:nvSpPr>
        <dsp:cNvPr id="0" name=""/>
        <dsp:cNvSpPr/>
      </dsp:nvSpPr>
      <dsp:spPr>
        <a:xfrm>
          <a:off x="758952" y="0"/>
          <a:ext cx="0" cy="0"/>
        </a:xfrm>
        <a:prstGeom prst="downArrow">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sp>
    <dsp:sp modelId="{DAB0D42C-9EE2-414A-80EF-FE5658C0F5F6}">
      <dsp:nvSpPr>
        <dsp:cNvPr id="0" name=""/>
        <dsp:cNvSpPr/>
      </dsp:nvSpPr>
      <dsp:spPr>
        <a:xfrm>
          <a:off x="758952" y="0"/>
          <a:ext cx="0" cy="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en-US" sz="2000" kern="1200" dirty="0" err="1" smtClean="0"/>
            <a:t>sdfsd</a:t>
          </a:r>
          <a:endParaRPr lang="en-US" sz="2000" kern="1200" dirty="0"/>
        </a:p>
      </dsp:txBody>
      <dsp:txXfrm>
        <a:off x="758952" y="0"/>
        <a:ext cx="1" cy="1"/>
      </dsp:txXfrm>
    </dsp:sp>
    <dsp:sp modelId="{9D0F5D97-9FB2-1841-B0E9-88E029B35506}">
      <dsp:nvSpPr>
        <dsp:cNvPr id="0" name=""/>
        <dsp:cNvSpPr/>
      </dsp:nvSpPr>
      <dsp:spPr>
        <a:xfrm>
          <a:off x="758952" y="0"/>
          <a:ext cx="0" cy="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err="1" smtClean="0"/>
            <a:t>sdfsd</a:t>
          </a:r>
          <a:endParaRPr lang="en-US" sz="2300" kern="1200" dirty="0"/>
        </a:p>
      </dsp:txBody>
      <dsp:txXfrm>
        <a:off x="758952" y="0"/>
        <a:ext cx="1" cy="1"/>
      </dsp:txXfrm>
    </dsp:sp>
    <dsp:sp modelId="{EC21A26B-A665-1F42-A2EB-0CC9F704DB7A}">
      <dsp:nvSpPr>
        <dsp:cNvPr id="0" name=""/>
        <dsp:cNvSpPr/>
      </dsp:nvSpPr>
      <dsp:spPr>
        <a:xfrm>
          <a:off x="758952" y="0"/>
          <a:ext cx="0" cy="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err="1" smtClean="0"/>
            <a:t>sdfsdf</a:t>
          </a:r>
          <a:endParaRPr lang="en-US" sz="2300" kern="1200" dirty="0"/>
        </a:p>
      </dsp:txBody>
      <dsp:txXfrm>
        <a:off x="758952" y="0"/>
        <a:ext cx="1" cy="1"/>
      </dsp:txXfrm>
    </dsp:sp>
    <dsp:sp modelId="{861C5001-CF6C-B843-8D26-80ECFE2BF557}">
      <dsp:nvSpPr>
        <dsp:cNvPr id="0" name=""/>
        <dsp:cNvSpPr/>
      </dsp:nvSpPr>
      <dsp:spPr>
        <a:xfrm>
          <a:off x="758952" y="0"/>
          <a:ext cx="0" cy="0"/>
        </a:xfrm>
        <a:prstGeom prst="ellips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lvl="0" algn="ctr" defTabSz="1022350">
            <a:lnSpc>
              <a:spcPct val="90000"/>
            </a:lnSpc>
            <a:spcBef>
              <a:spcPct val="0"/>
            </a:spcBef>
            <a:spcAft>
              <a:spcPct val="35000"/>
            </a:spcAft>
          </a:pPr>
          <a:r>
            <a:rPr lang="en-US" sz="2300" kern="1200" dirty="0" err="1" smtClean="0"/>
            <a:t>sdfasd</a:t>
          </a:r>
          <a:endParaRPr lang="en-US" sz="2300" kern="1200" dirty="0"/>
        </a:p>
      </dsp:txBody>
      <dsp:txXfrm>
        <a:off x="758952" y="0"/>
        <a:ext cx="1" cy="1"/>
      </dsp:txXfrm>
    </dsp:sp>
    <dsp:sp modelId="{D42C0276-1C79-8945-8103-1FA1C3072192}">
      <dsp:nvSpPr>
        <dsp:cNvPr id="0" name=""/>
        <dsp:cNvSpPr/>
      </dsp:nvSpPr>
      <dsp:spPr>
        <a:xfrm>
          <a:off x="758952" y="0"/>
          <a:ext cx="0" cy="0"/>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993497274"/>
      </p:ext>
    </p:extLst>
  </p:cSld>
  <p:clrMap bg1="lt1" tx1="dk1" bg2="dk2" tx2="lt2" accent1="accent1" accent2="accent2" accent3="accent3" accent4="accent4" accent5="accent5" accent6="accent6" hlink="hlink" folHlink="folHlink"/>
  <p:notesStyle>
    <a:lvl1pPr marL="0" algn="l" defTabSz="457002" rtl="0" eaLnBrk="1" latinLnBrk="0" hangingPunct="1">
      <a:defRPr sz="1200" kern="1200">
        <a:solidFill>
          <a:schemeClr val="tx1"/>
        </a:solidFill>
        <a:latin typeface="+mn-lt"/>
        <a:ea typeface="+mn-ea"/>
        <a:cs typeface="+mn-cs"/>
      </a:defRPr>
    </a:lvl1pPr>
    <a:lvl2pPr marL="457002" algn="l" defTabSz="457002" rtl="0" eaLnBrk="1" latinLnBrk="0" hangingPunct="1">
      <a:defRPr sz="1200" kern="1200">
        <a:solidFill>
          <a:schemeClr val="tx1"/>
        </a:solidFill>
        <a:latin typeface="+mn-lt"/>
        <a:ea typeface="+mn-ea"/>
        <a:cs typeface="+mn-cs"/>
      </a:defRPr>
    </a:lvl2pPr>
    <a:lvl3pPr marL="913986" algn="l" defTabSz="457002" rtl="0" eaLnBrk="1" latinLnBrk="0" hangingPunct="1">
      <a:defRPr sz="1200" kern="1200">
        <a:solidFill>
          <a:schemeClr val="tx1"/>
        </a:solidFill>
        <a:latin typeface="+mn-lt"/>
        <a:ea typeface="+mn-ea"/>
        <a:cs typeface="+mn-cs"/>
      </a:defRPr>
    </a:lvl3pPr>
    <a:lvl4pPr marL="1370988" algn="l" defTabSz="457002" rtl="0" eaLnBrk="1" latinLnBrk="0" hangingPunct="1">
      <a:defRPr sz="1200" kern="1200">
        <a:solidFill>
          <a:schemeClr val="tx1"/>
        </a:solidFill>
        <a:latin typeface="+mn-lt"/>
        <a:ea typeface="+mn-ea"/>
        <a:cs typeface="+mn-cs"/>
      </a:defRPr>
    </a:lvl4pPr>
    <a:lvl5pPr marL="1827972" algn="l" defTabSz="457002" rtl="0" eaLnBrk="1" latinLnBrk="0" hangingPunct="1">
      <a:defRPr sz="1200" kern="1200">
        <a:solidFill>
          <a:schemeClr val="tx1"/>
        </a:solidFill>
        <a:latin typeface="+mn-lt"/>
        <a:ea typeface="+mn-ea"/>
        <a:cs typeface="+mn-cs"/>
      </a:defRPr>
    </a:lvl5pPr>
    <a:lvl6pPr marL="2284974" algn="l" defTabSz="457002" rtl="0" eaLnBrk="1" latinLnBrk="0" hangingPunct="1">
      <a:defRPr sz="1200" kern="1200">
        <a:solidFill>
          <a:schemeClr val="tx1"/>
        </a:solidFill>
        <a:latin typeface="+mn-lt"/>
        <a:ea typeface="+mn-ea"/>
        <a:cs typeface="+mn-cs"/>
      </a:defRPr>
    </a:lvl6pPr>
    <a:lvl7pPr marL="2741958" algn="l" defTabSz="457002" rtl="0" eaLnBrk="1" latinLnBrk="0" hangingPunct="1">
      <a:defRPr sz="1200" kern="1200">
        <a:solidFill>
          <a:schemeClr val="tx1"/>
        </a:solidFill>
        <a:latin typeface="+mn-lt"/>
        <a:ea typeface="+mn-ea"/>
        <a:cs typeface="+mn-cs"/>
      </a:defRPr>
    </a:lvl7pPr>
    <a:lvl8pPr marL="3198960" algn="l" defTabSz="457002" rtl="0" eaLnBrk="1" latinLnBrk="0" hangingPunct="1">
      <a:defRPr sz="1200" kern="1200">
        <a:solidFill>
          <a:schemeClr val="tx1"/>
        </a:solidFill>
        <a:latin typeface="+mn-lt"/>
        <a:ea typeface="+mn-ea"/>
        <a:cs typeface="+mn-cs"/>
      </a:defRPr>
    </a:lvl8pPr>
    <a:lvl9pPr marL="3655961" algn="l" defTabSz="45700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38168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210577" indent="-210577" defTabSz="842312">
              <a:spcBef>
                <a:spcPts val="1090"/>
              </a:spcBef>
              <a:buClr>
                <a:schemeClr val="tx2"/>
              </a:buClr>
              <a:defRPr sz="1800">
                <a:solidFill>
                  <a:srgbClr val="000000"/>
                </a:solidFill>
                <a:uFillTx/>
              </a:defRPr>
            </a:pPr>
            <a:r>
              <a:rPr lang="en-US" sz="2200" dirty="0">
                <a:solidFill>
                  <a:srgbClr val="4D4D4D"/>
                </a:solidFill>
                <a:uFill>
                  <a:solidFill>
                    <a:srgbClr val="4D4D4D"/>
                  </a:solidFill>
                </a:uFill>
              </a:rPr>
              <a:t>Installed via Pivotal Ops Manager</a:t>
            </a:r>
          </a:p>
          <a:p>
            <a:pPr marL="210577" indent="-210577" defTabSz="842312">
              <a:spcBef>
                <a:spcPts val="1090"/>
              </a:spcBef>
              <a:buClr>
                <a:schemeClr val="tx2"/>
              </a:buClr>
              <a:defRPr sz="1800">
                <a:solidFill>
                  <a:srgbClr val="000000"/>
                </a:solidFill>
                <a:uFillTx/>
              </a:defRPr>
            </a:pPr>
            <a:r>
              <a:rPr lang="en-US" sz="2200" dirty="0">
                <a:solidFill>
                  <a:srgbClr val="4D4D4D"/>
                </a:solidFill>
                <a:uFill>
                  <a:solidFill>
                    <a:srgbClr val="4D4D4D"/>
                  </a:solidFill>
                </a:uFill>
              </a:rPr>
              <a:t>Adds all services to Pivotal Cloud Foundry Marketplace</a:t>
            </a:r>
          </a:p>
          <a:p>
            <a:pPr marL="210577" indent="-210577" defTabSz="842312">
              <a:spcBef>
                <a:spcPts val="1090"/>
              </a:spcBef>
              <a:buClr>
                <a:schemeClr val="tx2"/>
              </a:buClr>
              <a:defRPr sz="1800">
                <a:solidFill>
                  <a:srgbClr val="000000"/>
                </a:solidFill>
                <a:uFillTx/>
              </a:defRPr>
            </a:pPr>
            <a:r>
              <a:rPr lang="en-US" sz="2200" b="1" dirty="0">
                <a:solidFill>
                  <a:srgbClr val="4D4D4D"/>
                </a:solidFill>
                <a:uFill>
                  <a:solidFill>
                    <a:srgbClr val="4D4D4D"/>
                  </a:solidFill>
                </a:uFill>
              </a:rPr>
              <a:t>Dependencies:</a:t>
            </a:r>
          </a:p>
          <a:p>
            <a:pPr marL="631735" lvl="1" indent="-210577" defTabSz="842312">
              <a:spcBef>
                <a:spcPts val="1090"/>
              </a:spcBef>
              <a:buClr>
                <a:schemeClr val="tx2"/>
              </a:buClr>
              <a:buFont typeface="Arial" pitchFamily="34" charset="0"/>
              <a:buChar char="•"/>
              <a:defRPr sz="1800">
                <a:solidFill>
                  <a:srgbClr val="000000"/>
                </a:solidFill>
                <a:uFillTx/>
              </a:defRPr>
            </a:pPr>
            <a:r>
              <a:rPr lang="en-US" sz="2200" dirty="0">
                <a:solidFill>
                  <a:srgbClr val="4D4D4D"/>
                </a:solidFill>
                <a:uFill>
                  <a:solidFill>
                    <a:srgbClr val="4D4D4D"/>
                  </a:solidFill>
                </a:uFill>
              </a:rPr>
              <a:t>MySQL for PCF</a:t>
            </a:r>
          </a:p>
          <a:p>
            <a:pPr marL="631735" lvl="1" indent="-210577" defTabSz="842312">
              <a:spcBef>
                <a:spcPts val="1090"/>
              </a:spcBef>
              <a:buClr>
                <a:schemeClr val="tx2"/>
              </a:buClr>
              <a:buFont typeface="Arial" pitchFamily="34" charset="0"/>
              <a:buChar char="•"/>
              <a:defRPr sz="1800">
                <a:solidFill>
                  <a:srgbClr val="000000"/>
                </a:solidFill>
                <a:uFillTx/>
              </a:defRPr>
            </a:pPr>
            <a:r>
              <a:rPr lang="en-US" sz="2200" dirty="0">
                <a:solidFill>
                  <a:srgbClr val="4D4D4D"/>
                </a:solidFill>
                <a:uFill>
                  <a:solidFill>
                    <a:srgbClr val="4D4D4D"/>
                  </a:solidFill>
                </a:uFill>
              </a:rPr>
              <a:t>RabbitMQ for PCF</a:t>
            </a:r>
          </a:p>
          <a:p>
            <a:pPr marL="210577" indent="-210577" defTabSz="842312">
              <a:spcBef>
                <a:spcPts val="1090"/>
              </a:spcBef>
              <a:buClr>
                <a:schemeClr val="tx2"/>
              </a:buClr>
              <a:defRPr sz="1800">
                <a:solidFill>
                  <a:srgbClr val="000000"/>
                </a:solidFill>
                <a:uFillTx/>
              </a:defRPr>
            </a:pPr>
            <a:r>
              <a:rPr lang="en-US" sz="2200" dirty="0">
                <a:solidFill>
                  <a:srgbClr val="4D4D4D"/>
                </a:solidFill>
                <a:uFill>
                  <a:solidFill>
                    <a:srgbClr val="4D4D4D"/>
                  </a:solidFill>
                </a:uFill>
              </a:rPr>
              <a:t>Public Beta: April, GA: Q4 2015</a:t>
            </a:r>
          </a:p>
          <a:p>
            <a:endParaRPr lang="en-US" dirty="0" smtClean="0"/>
          </a:p>
          <a:p>
            <a:endParaRPr lang="en-US" dirty="0" smtClean="0"/>
          </a:p>
          <a:p>
            <a:r>
              <a:rPr lang="en-US" dirty="0" smtClean="0"/>
              <a:t>One click install is nice, but the</a:t>
            </a:r>
            <a:r>
              <a:rPr lang="en-US" baseline="0" dirty="0" smtClean="0"/>
              <a:t> value of having cloud foundry Service Broker for </a:t>
            </a:r>
            <a:r>
              <a:rPr lang="en-US" baseline="0" dirty="0" err="1" smtClean="0"/>
              <a:t>NetflixOSS</a:t>
            </a:r>
            <a:r>
              <a:rPr lang="en-US" baseline="0" dirty="0" smtClean="0"/>
              <a:t> is that CF knows how to auto-scale, manage, </a:t>
            </a:r>
            <a:r>
              <a:rPr lang="en-US" baseline="0" dirty="0" err="1" smtClean="0"/>
              <a:t>etc</a:t>
            </a:r>
            <a:r>
              <a:rPr lang="en-US" baseline="0" dirty="0" smtClean="0"/>
              <a:t> the services over the lifetime / lifecycle of their operation.</a:t>
            </a:r>
            <a:endParaRPr lang="en-US" dirty="0" smtClean="0"/>
          </a:p>
          <a:p>
            <a:endParaRPr lang="en-US" dirty="0" smtClean="0"/>
          </a:p>
          <a:p>
            <a:r>
              <a:rPr lang="en-US" dirty="0" smtClean="0"/>
              <a:t>1 </a:t>
            </a:r>
            <a:r>
              <a:rPr lang="en-US" dirty="0" err="1" smtClean="0"/>
              <a:t>config</a:t>
            </a:r>
            <a:r>
              <a:rPr lang="en-US" dirty="0" smtClean="0"/>
              <a:t> server AI</a:t>
            </a:r>
          </a:p>
          <a:p>
            <a:r>
              <a:rPr lang="en-US" dirty="0" smtClean="0"/>
              <a:t>2 AIs for</a:t>
            </a:r>
            <a:r>
              <a:rPr lang="en-US" baseline="0" dirty="0" smtClean="0"/>
              <a:t> eureka  (for F/T)</a:t>
            </a:r>
          </a:p>
          <a:p>
            <a:r>
              <a:rPr lang="en-US" baseline="0" dirty="0" smtClean="0"/>
              <a:t>2 </a:t>
            </a:r>
            <a:r>
              <a:rPr lang="en-US" baseline="0" dirty="0" err="1" smtClean="0"/>
              <a:t>Ais</a:t>
            </a:r>
            <a:r>
              <a:rPr lang="en-US" baseline="0" dirty="0" smtClean="0"/>
              <a:t> for Turbine </a:t>
            </a:r>
          </a:p>
          <a:p>
            <a:endParaRPr lang="en-US" baseline="0" dirty="0" smtClean="0"/>
          </a:p>
          <a:p>
            <a:r>
              <a:rPr lang="en-US" baseline="0" dirty="0" smtClean="0"/>
              <a:t>1 SI for turbine (Rabbit perhaps for pub/sub to </a:t>
            </a:r>
            <a:r>
              <a:rPr lang="en-US" baseline="0" dirty="0" err="1" smtClean="0"/>
              <a:t>hystrix</a:t>
            </a:r>
            <a:r>
              <a:rPr lang="en-US" baseline="0" dirty="0" smtClean="0"/>
              <a:t> dashboard?)</a:t>
            </a:r>
          </a:p>
          <a:p>
            <a:r>
              <a:rPr lang="en-US" baseline="0" dirty="0" smtClean="0"/>
              <a:t>1 SI for svc broker (</a:t>
            </a:r>
            <a:r>
              <a:rPr lang="en-US" baseline="0" dirty="0" err="1" smtClean="0"/>
              <a:t>mysql</a:t>
            </a:r>
            <a:r>
              <a:rPr lang="en-US" baseline="0" dirty="0" smtClean="0"/>
              <a:t>)  for </a:t>
            </a:r>
            <a:r>
              <a:rPr lang="en-US" baseline="0" dirty="0" err="1" smtClean="0"/>
              <a:t>config</a:t>
            </a:r>
            <a:r>
              <a:rPr lang="en-US" baseline="0" dirty="0" smtClean="0"/>
              <a:t> server?</a:t>
            </a:r>
          </a:p>
          <a:p>
            <a:endParaRPr lang="en-US" dirty="0"/>
          </a:p>
        </p:txBody>
      </p:sp>
    </p:spTree>
    <p:extLst>
      <p:ext uri="{BB962C8B-B14F-4D97-AF65-F5344CB8AC3E}">
        <p14:creationId xmlns:p14="http://schemas.microsoft.com/office/powerpoint/2010/main" val="356425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developers interaction with the runtime will be pushing code into the platform.</a:t>
            </a:r>
          </a:p>
          <a:p>
            <a:endParaRPr lang="en-US" baseline="0" dirty="0" smtClean="0"/>
          </a:p>
          <a:p>
            <a:r>
              <a:rPr lang="en-US" baseline="0" dirty="0" smtClean="0"/>
              <a:t>That just works.</a:t>
            </a:r>
          </a:p>
          <a:p>
            <a:endParaRPr lang="en-US" baseline="0" dirty="0" smtClean="0"/>
          </a:p>
          <a:p>
            <a:r>
              <a:rPr lang="en-US" baseline="0" dirty="0" smtClean="0"/>
              <a:t>The platform enforces policy about permission and role based access to resources to make doing the right thing the easy thing. All developers should need to worry about is solving problems that create value for the organization.</a:t>
            </a:r>
          </a:p>
          <a:p>
            <a:endParaRPr lang="en-US" baseline="0" dirty="0" smtClean="0"/>
          </a:p>
          <a:p>
            <a:r>
              <a:rPr lang="en-US" baseline="0" dirty="0" smtClean="0"/>
              <a:t>The platform won’t solve all the hard problems of delivering software, but it will solve many of the problems that are not unique to you.</a:t>
            </a:r>
          </a:p>
          <a:p>
            <a:endParaRPr lang="en-US" baseline="0" dirty="0" smtClean="0"/>
          </a:p>
          <a:p>
            <a:r>
              <a:rPr lang="en-US" baseline="0" dirty="0" smtClean="0"/>
              <a:t>Do work that matters to you using a platform to drive down the time and human cost of deploying applications.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0889AF19-6FE9-4AA9-BBA2-DC76740DD979}" type="slidenum">
              <a:rPr lang="en-US" smtClean="0"/>
              <a:t>12</a:t>
            </a:fld>
            <a:endParaRPr lang="en-US" dirty="0"/>
          </a:p>
        </p:txBody>
      </p:sp>
    </p:spTree>
    <p:extLst>
      <p:ext uri="{BB962C8B-B14F-4D97-AF65-F5344CB8AC3E}">
        <p14:creationId xmlns:p14="http://schemas.microsoft.com/office/powerpoint/2010/main" val="983072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 name="Notes Placeholder 2"/>
          <p:cNvSpPr>
            <a:spLocks noGrp="1"/>
          </p:cNvSpPr>
          <p:nvPr>
            <p:ph type="body" idx="1"/>
          </p:nvPr>
        </p:nvSpPr>
        <p:spPr/>
        <p:txBody>
          <a:bodyPr>
            <a:normAutofit lnSpcReduction="10000"/>
          </a:bodyPr>
          <a:lstStyle/>
          <a:p>
            <a:pPr>
              <a:defRPr/>
            </a:pPr>
            <a:r>
              <a:rPr lang="en-US" b="1" dirty="0" smtClean="0"/>
              <a:t>WHAT</a:t>
            </a:r>
          </a:p>
          <a:p>
            <a:pPr>
              <a:defRPr/>
            </a:pPr>
            <a:r>
              <a:rPr lang="en-US" dirty="0" smtClean="0"/>
              <a:t>Pivotal CF is next generation middleware that delivers 9 things that are typically delivered via point software products. </a:t>
            </a:r>
          </a:p>
          <a:p>
            <a:pPr>
              <a:defRPr/>
            </a:pPr>
            <a:endParaRPr lang="en-US" dirty="0" smtClean="0"/>
          </a:p>
          <a:p>
            <a:pPr marL="226428" indent="-226428">
              <a:buFont typeface="Arial" charset="0"/>
              <a:buAutoNum type="arabicPeriod"/>
              <a:defRPr/>
            </a:pPr>
            <a:r>
              <a:rPr lang="en-US" dirty="0" smtClean="0"/>
              <a:t>We provision operating systems and middleware. </a:t>
            </a:r>
          </a:p>
          <a:p>
            <a:pPr marL="226428" indent="-226428">
              <a:buFont typeface="Arial" charset="0"/>
              <a:buAutoNum type="arabicPeriod"/>
              <a:defRPr/>
            </a:pPr>
            <a:r>
              <a:rPr lang="en-US" dirty="0" smtClean="0"/>
              <a:t>We deliver workload density without compromising application performance.</a:t>
            </a:r>
          </a:p>
          <a:p>
            <a:pPr marL="226428" indent="-226428">
              <a:buFont typeface="Arial" charset="0"/>
              <a:buAutoNum type="arabicPeriod"/>
              <a:defRPr/>
            </a:pPr>
            <a:r>
              <a:rPr lang="en-US" dirty="0" smtClean="0"/>
              <a:t>We ensure that applications have appropriate network security safe guards to prevent security threats.</a:t>
            </a:r>
          </a:p>
          <a:p>
            <a:pPr marL="226428" indent="-226428">
              <a:buFont typeface="Arial" charset="0"/>
              <a:buAutoNum type="arabicPeriod"/>
              <a:defRPr/>
            </a:pPr>
            <a:r>
              <a:rPr lang="en-US" dirty="0" smtClean="0"/>
              <a:t>We support application connections to external sources including databases and legacy middleware.</a:t>
            </a:r>
          </a:p>
          <a:p>
            <a:pPr marL="226428" indent="-226428">
              <a:buFont typeface="Arial" charset="0"/>
              <a:buAutoNum type="arabicPeriod"/>
              <a:defRPr/>
            </a:pPr>
            <a:r>
              <a:rPr lang="en-US" dirty="0" smtClean="0"/>
              <a:t>We provide 4 levels of HA, with built in load balancing for scale in/out</a:t>
            </a:r>
          </a:p>
          <a:p>
            <a:pPr marL="226428" indent="-226428">
              <a:buFont typeface="Arial" charset="0"/>
              <a:buAutoNum type="arabicPeriod"/>
              <a:defRPr/>
            </a:pPr>
            <a:r>
              <a:rPr lang="en-US" dirty="0" smtClean="0"/>
              <a:t>We support multi-tenant environments so that each line of business can operate with a discrete quota and isolated system access.</a:t>
            </a:r>
          </a:p>
          <a:p>
            <a:pPr marL="226428" indent="-226428">
              <a:buFont typeface="Arial" charset="0"/>
              <a:buAutoNum type="arabicPeriod"/>
              <a:defRPr/>
            </a:pPr>
            <a:r>
              <a:rPr lang="en-US" dirty="0" smtClean="0"/>
              <a:t>We provision next generation data services including NOSQL databases, traditional databases and </a:t>
            </a:r>
            <a:r>
              <a:rPr lang="en-US" dirty="0" err="1" smtClean="0"/>
              <a:t>hadoop</a:t>
            </a:r>
            <a:r>
              <a:rPr lang="en-US" dirty="0" smtClean="0"/>
              <a:t> clusters.  </a:t>
            </a:r>
          </a:p>
          <a:p>
            <a:pPr marL="226428" indent="-226428">
              <a:buFont typeface="Arial" charset="0"/>
              <a:buAutoNum type="arabicPeriod"/>
              <a:defRPr/>
            </a:pPr>
            <a:r>
              <a:rPr lang="en-US" dirty="0" smtClean="0"/>
              <a:t>We provide horizontal and vertical scaling for the underlying </a:t>
            </a:r>
            <a:r>
              <a:rPr lang="en-US" dirty="0" err="1" smtClean="0"/>
              <a:t>IaaS</a:t>
            </a:r>
            <a:r>
              <a:rPr lang="en-US" dirty="0" smtClean="0"/>
              <a:t> so that you can scale your infrastructure in lock step with your Business.</a:t>
            </a:r>
          </a:p>
          <a:p>
            <a:pPr marL="226428" indent="-226428">
              <a:buFont typeface="Arial" charset="0"/>
              <a:buAutoNum type="arabicPeriod"/>
              <a:defRPr/>
            </a:pPr>
            <a:r>
              <a:rPr lang="en-US" dirty="0" smtClean="0"/>
              <a:t>We provide a built-in log aggregation service, built-in APM metrics and utilization based auto-scaling so that you can monitor the health of your applications and scale out without human or 3</a:t>
            </a:r>
            <a:r>
              <a:rPr lang="en-US" baseline="30000" dirty="0" smtClean="0"/>
              <a:t>rd</a:t>
            </a:r>
            <a:r>
              <a:rPr lang="en-US" dirty="0" smtClean="0"/>
              <a:t> party tool intervention.</a:t>
            </a:r>
          </a:p>
          <a:p>
            <a:pPr marL="226428" indent="-226428">
              <a:buFont typeface="Arial" charset="0"/>
              <a:buAutoNum type="arabicPeriod"/>
              <a:defRPr/>
            </a:pPr>
            <a:endParaRPr lang="en-US" dirty="0" smtClean="0"/>
          </a:p>
          <a:p>
            <a:pPr>
              <a:defRPr/>
            </a:pPr>
            <a:r>
              <a:rPr lang="en-US" dirty="0" smtClean="0"/>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4213"/>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231" name="Shape 23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2000"/>
          </a:p>
        </p:txBody>
      </p:sp>
      <p:sp>
        <p:nvSpPr>
          <p:cNvPr id="232" name="Shape 232"/>
          <p:cNvSpPr txBox="1">
            <a:spLocks noGrp="1"/>
          </p:cNvSpPr>
          <p:nvPr>
            <p:ph type="sldNum" idx="12"/>
          </p:nvPr>
        </p:nvSpPr>
        <p:spPr>
          <a:xfrm>
            <a:off x="3884853" y="8685863"/>
            <a:ext cx="2971591" cy="456574"/>
          </a:xfrm>
          <a:prstGeom prst="rect">
            <a:avLst/>
          </a:prstGeom>
          <a:noFill/>
          <a:ln>
            <a:noFill/>
          </a:ln>
        </p:spPr>
        <p:txBody>
          <a:bodyPr lIns="89838" tIns="44919" rIns="89838" bIns="44919" anchor="t" anchorCtr="0">
            <a:normAutofit/>
          </a:bodyPr>
          <a:lstStyle/>
          <a:p>
            <a:pPr>
              <a:buSzPct val="25000"/>
            </a:pPr>
            <a:r>
              <a:rPr lang="en-US" sz="1800"/>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Cloud Foundry </a:t>
            </a:r>
            <a:r>
              <a:rPr lang="en-US" sz="1400" b="1" dirty="0" err="1"/>
              <a:t>PaaS</a:t>
            </a:r>
            <a:endParaRPr lang="en-US" sz="1400" b="1" dirty="0"/>
          </a:p>
          <a:p>
            <a:endParaRPr lang="en-US" dirty="0"/>
          </a:p>
          <a:p>
            <a:r>
              <a:rPr lang="en-US" dirty="0"/>
              <a:t>An application runs in a </a:t>
            </a:r>
            <a:r>
              <a:rPr lang="en-US" b="1" dirty="0"/>
              <a:t>DEA,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Cloud Foundry </a:t>
            </a:r>
            <a:r>
              <a:rPr lang="en-US" sz="1400" b="1" dirty="0" err="1"/>
              <a:t>PaaS</a:t>
            </a:r>
            <a:endParaRPr lang="en-US" sz="1400" b="1" dirty="0"/>
          </a:p>
          <a:p>
            <a:endParaRPr lang="en-US" dirty="0"/>
          </a:p>
          <a:p>
            <a:r>
              <a:rPr lang="en-US" dirty="0"/>
              <a:t>An application runs in a </a:t>
            </a:r>
            <a:r>
              <a:rPr lang="en-US" b="1" dirty="0"/>
              <a:t>DEA,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303618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Cloud Foundry </a:t>
            </a:r>
            <a:r>
              <a:rPr lang="en-US" sz="1400" b="1" dirty="0" err="1"/>
              <a:t>PaaS</a:t>
            </a:r>
            <a:endParaRPr lang="en-US" sz="1400" b="1" dirty="0"/>
          </a:p>
          <a:p>
            <a:endParaRPr lang="en-US" dirty="0"/>
          </a:p>
          <a:p>
            <a:r>
              <a:rPr lang="en-US" dirty="0"/>
              <a:t>An application runs in a </a:t>
            </a:r>
            <a:r>
              <a:rPr lang="en-US" b="1" dirty="0"/>
              <a:t>DEA,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t>Cloud Foundry </a:t>
            </a:r>
            <a:r>
              <a:rPr lang="en-US" sz="1400" b="1" dirty="0" err="1"/>
              <a:t>PaaS</a:t>
            </a:r>
            <a:endParaRPr lang="en-US" sz="1400" b="1" dirty="0"/>
          </a:p>
          <a:p>
            <a:endParaRPr lang="en-US" dirty="0"/>
          </a:p>
          <a:p>
            <a:r>
              <a:rPr lang="en-US" dirty="0"/>
              <a:t>An application runs in a </a:t>
            </a:r>
            <a:r>
              <a:rPr lang="en-US" b="1" dirty="0"/>
              <a:t>DEA, </a:t>
            </a:r>
            <a:r>
              <a:rPr lang="en-US" dirty="0"/>
              <a:t>which is a droplet execution agent</a:t>
            </a:r>
            <a:r>
              <a:rPr lang="en-US" b="1" dirty="0"/>
              <a:t>. </a:t>
            </a:r>
            <a:r>
              <a:rPr lang="en-US" dirty="0"/>
              <a:t>The</a:t>
            </a:r>
            <a:r>
              <a:rPr lang="en-US" b="1" dirty="0"/>
              <a:t> Cloud Controller </a:t>
            </a:r>
            <a:r>
              <a:rPr lang="en-US" dirty="0"/>
              <a:t>orchestrates the routing and lifecycle of all DEAs in the pool. </a:t>
            </a:r>
            <a:r>
              <a:rPr lang="en-US" b="1" dirty="0"/>
              <a:t>Routers</a:t>
            </a:r>
            <a:r>
              <a:rPr lang="en-US" dirty="0"/>
              <a:t> manage application traffic. </a:t>
            </a:r>
            <a:r>
              <a:rPr lang="en-US" b="1" dirty="0"/>
              <a:t>Health Manager </a:t>
            </a:r>
            <a:r>
              <a:rPr lang="en-US" dirty="0"/>
              <a:t>reports mismatched application states to the CC. A </a:t>
            </a:r>
            <a:r>
              <a:rPr lang="en-US" b="1" dirty="0"/>
              <a:t>service</a:t>
            </a:r>
            <a:r>
              <a:rPr lang="en-US" dirty="0"/>
              <a:t> </a:t>
            </a:r>
            <a:r>
              <a:rPr lang="en-US" b="1" dirty="0"/>
              <a:t>gateway</a:t>
            </a:r>
            <a:r>
              <a:rPr lang="en-US" dirty="0"/>
              <a:t> provides an interface for services (native or external). A </a:t>
            </a:r>
            <a:r>
              <a:rPr lang="en-US" b="1" dirty="0"/>
              <a:t>messaging</a:t>
            </a:r>
            <a:r>
              <a:rPr lang="en-US" dirty="0"/>
              <a:t> bus manages all system communication. Apps are accessed directly through the router while web and CLI clients (e.g., </a:t>
            </a:r>
            <a:r>
              <a:rPr lang="en-US" dirty="0" err="1"/>
              <a:t>vmc</a:t>
            </a:r>
            <a:r>
              <a:rPr lang="en-US" dirty="0"/>
              <a:t>, STS) access Cloud Controller via </a:t>
            </a:r>
            <a:r>
              <a:rPr lang="en-US" dirty="0" err="1"/>
              <a:t>RESTful</a:t>
            </a:r>
            <a:r>
              <a:rPr lang="en-US" dirty="0"/>
              <a:t> services.</a:t>
            </a:r>
          </a:p>
        </p:txBody>
      </p:sp>
    </p:spTree>
    <p:extLst>
      <p:ext uri="{BB962C8B-B14F-4D97-AF65-F5344CB8AC3E}">
        <p14:creationId xmlns:p14="http://schemas.microsoft.com/office/powerpoint/2010/main" val="280050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Shape 634"/>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635" name="Shape 635"/>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400"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Shape 641"/>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642" name="Shape 642"/>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a:buChar char="•"/>
            </a:pPr>
            <a:r>
              <a:rPr lang="en-US" sz="2000" dirty="0" smtClean="0">
                <a:solidFill>
                  <a:schemeClr val="bg1"/>
                </a:solidFill>
              </a:rPr>
              <a:t>8.30 – breakfast </a:t>
            </a:r>
          </a:p>
          <a:p>
            <a:pPr marL="285750" indent="-285750">
              <a:lnSpc>
                <a:spcPct val="150000"/>
              </a:lnSpc>
              <a:buFont typeface="Arial"/>
              <a:buChar char="•"/>
            </a:pPr>
            <a:r>
              <a:rPr lang="en-US" sz="2000" dirty="0" smtClean="0">
                <a:solidFill>
                  <a:schemeClr val="bg1"/>
                </a:solidFill>
              </a:rPr>
              <a:t>9.00 – standup </a:t>
            </a:r>
          </a:p>
          <a:p>
            <a:pPr marL="285750" indent="-285750">
              <a:lnSpc>
                <a:spcPct val="150000"/>
              </a:lnSpc>
              <a:buFont typeface="Arial"/>
              <a:buChar char="•"/>
            </a:pPr>
            <a:r>
              <a:rPr lang="en-US" sz="2000" dirty="0" smtClean="0">
                <a:solidFill>
                  <a:schemeClr val="bg1"/>
                </a:solidFill>
              </a:rPr>
              <a:t>9.15 – 9.30 – Intros</a:t>
            </a:r>
          </a:p>
          <a:p>
            <a:pPr marL="285750" indent="-285750">
              <a:lnSpc>
                <a:spcPct val="150000"/>
              </a:lnSpc>
              <a:buFont typeface="Arial"/>
              <a:buChar char="•"/>
            </a:pPr>
            <a:r>
              <a:rPr lang="en-US" sz="2000" dirty="0" smtClean="0">
                <a:solidFill>
                  <a:schemeClr val="bg1"/>
                </a:solidFill>
              </a:rPr>
              <a:t>9.30 – 10.00</a:t>
            </a:r>
            <a:r>
              <a:rPr lang="en-US" sz="2000" baseline="0" dirty="0" smtClean="0">
                <a:solidFill>
                  <a:schemeClr val="bg1"/>
                </a:solidFill>
              </a:rPr>
              <a:t> – Discovery</a:t>
            </a:r>
          </a:p>
          <a:p>
            <a:pPr marL="285750" indent="-285750">
              <a:lnSpc>
                <a:spcPct val="150000"/>
              </a:lnSpc>
              <a:buFont typeface="Arial"/>
              <a:buChar char="•"/>
            </a:pPr>
            <a:r>
              <a:rPr lang="en-US" sz="2000" baseline="0" dirty="0" smtClean="0">
                <a:solidFill>
                  <a:schemeClr val="bg1"/>
                </a:solidFill>
              </a:rPr>
              <a:t>10.15 - 10.15 -  UG </a:t>
            </a:r>
          </a:p>
          <a:p>
            <a:pPr marL="285750" indent="-285750">
              <a:lnSpc>
                <a:spcPct val="150000"/>
              </a:lnSpc>
              <a:buFont typeface="Arial"/>
              <a:buChar char="•"/>
            </a:pPr>
            <a:r>
              <a:rPr lang="en-US" sz="2000" baseline="0" dirty="0" smtClean="0">
                <a:solidFill>
                  <a:schemeClr val="bg1"/>
                </a:solidFill>
              </a:rPr>
              <a:t>10.15 – 10.20 – Pivotal overview</a:t>
            </a:r>
          </a:p>
          <a:p>
            <a:pPr marL="285750" indent="-285750">
              <a:lnSpc>
                <a:spcPct val="150000"/>
              </a:lnSpc>
              <a:buFont typeface="Arial"/>
              <a:buChar char="•"/>
            </a:pPr>
            <a:r>
              <a:rPr lang="en-US" sz="2000" baseline="0" dirty="0" smtClean="0">
                <a:solidFill>
                  <a:schemeClr val="bg1"/>
                </a:solidFill>
              </a:rPr>
              <a:t>10.20 – 10.35 – Labs Overview</a:t>
            </a:r>
          </a:p>
          <a:p>
            <a:pPr marL="285750" indent="-285750">
              <a:lnSpc>
                <a:spcPct val="150000"/>
              </a:lnSpc>
              <a:buFont typeface="Arial"/>
              <a:buChar char="•"/>
            </a:pPr>
            <a:r>
              <a:rPr lang="en-US" sz="2000" baseline="0" dirty="0" smtClean="0">
                <a:solidFill>
                  <a:schemeClr val="bg1"/>
                </a:solidFill>
              </a:rPr>
              <a:t>10.35 – 11.00 - Labs Tour </a:t>
            </a:r>
          </a:p>
          <a:p>
            <a:pPr marL="285750" indent="-285750">
              <a:lnSpc>
                <a:spcPct val="150000"/>
              </a:lnSpc>
              <a:buFont typeface="Arial"/>
              <a:buChar char="•"/>
            </a:pPr>
            <a:r>
              <a:rPr lang="en-US" sz="2000" dirty="0" smtClean="0">
                <a:solidFill>
                  <a:schemeClr val="bg1"/>
                </a:solidFill>
              </a:rPr>
              <a:t>11.00 – 12.00 – Cloud Native Applications</a:t>
            </a:r>
          </a:p>
          <a:p>
            <a:pPr marL="285750" indent="-285750">
              <a:lnSpc>
                <a:spcPct val="150000"/>
              </a:lnSpc>
              <a:buFont typeface="Arial"/>
              <a:buChar char="•"/>
            </a:pPr>
            <a:r>
              <a:rPr lang="en-US" sz="2000" dirty="0" smtClean="0">
                <a:solidFill>
                  <a:schemeClr val="bg1"/>
                </a:solidFill>
              </a:rPr>
              <a:t>12.00 – 12.15</a:t>
            </a:r>
            <a:r>
              <a:rPr lang="en-US" sz="2000" baseline="0" dirty="0" smtClean="0">
                <a:solidFill>
                  <a:schemeClr val="bg1"/>
                </a:solidFill>
              </a:rPr>
              <a:t> – Next Steps</a:t>
            </a:r>
            <a:endParaRPr lang="en-US" sz="2000" dirty="0" smtClean="0">
              <a:solidFill>
                <a:schemeClr val="bg1"/>
              </a:solidFill>
            </a:endParaRPr>
          </a:p>
          <a:p>
            <a:pPr marL="285750" indent="-285750">
              <a:lnSpc>
                <a:spcPct val="150000"/>
              </a:lnSpc>
              <a:buFont typeface="Arial"/>
              <a:buChar char="•"/>
            </a:pPr>
            <a:endParaRPr lang="en-US" sz="2000" dirty="0" smtClean="0">
              <a:solidFill>
                <a:schemeClr val="bg1"/>
              </a:solidFill>
            </a:endParaRPr>
          </a:p>
          <a:p>
            <a:pPr marL="0" indent="0">
              <a:lnSpc>
                <a:spcPct val="150000"/>
              </a:lnSpc>
              <a:buFont typeface="Arial"/>
              <a:buNone/>
            </a:pPr>
            <a:endParaRPr lang="en-US" sz="2000" dirty="0" smtClean="0">
              <a:solidFill>
                <a:schemeClr val="bg1"/>
              </a:solidFill>
            </a:endParaRPr>
          </a:p>
        </p:txBody>
      </p:sp>
    </p:spTree>
    <p:extLst>
      <p:ext uri="{BB962C8B-B14F-4D97-AF65-F5344CB8AC3E}">
        <p14:creationId xmlns:p14="http://schemas.microsoft.com/office/powerpoint/2010/main" val="3857320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been talking about 4 layers of HA or Pivotal CF. This is one them. </a:t>
            </a:r>
          </a:p>
          <a:p>
            <a:endParaRPr lang="en-US" baseline="0" dirty="0" smtClean="0"/>
          </a:p>
          <a:p>
            <a:r>
              <a:rPr lang="en-US" sz="1600" dirty="0"/>
              <a:t>Developers simply push their applications to Pivotal CF</a:t>
            </a:r>
          </a:p>
          <a:p>
            <a:pPr lvl="1"/>
            <a:r>
              <a:rPr lang="en-US" sz="1400" dirty="0"/>
              <a:t>Apps are automatically balanced across assigned availability zones</a:t>
            </a:r>
            <a:endParaRPr lang="en-US" sz="1800" dirty="0"/>
          </a:p>
          <a:p>
            <a:endParaRPr lang="en-US" dirty="0"/>
          </a:p>
        </p:txBody>
      </p:sp>
    </p:spTree>
    <p:extLst>
      <p:ext uri="{BB962C8B-B14F-4D97-AF65-F5344CB8AC3E}">
        <p14:creationId xmlns:p14="http://schemas.microsoft.com/office/powerpoint/2010/main" val="29898478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Zone</a:t>
            </a:r>
            <a:r>
              <a:rPr lang="en-US" baseline="0" dirty="0" smtClean="0"/>
              <a:t> could = rack, for example</a:t>
            </a:r>
            <a:endParaRPr lang="en-US" dirty="0"/>
          </a:p>
        </p:txBody>
      </p:sp>
    </p:spTree>
    <p:extLst>
      <p:ext uri="{BB962C8B-B14F-4D97-AF65-F5344CB8AC3E}">
        <p14:creationId xmlns:p14="http://schemas.microsoft.com/office/powerpoint/2010/main" val="3940270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t>The elastic runtime will keep the number of instances you’ve requested running by:</a:t>
            </a:r>
          </a:p>
          <a:p>
            <a:pPr marL="226428" indent="-226428">
              <a:buFont typeface="+mj-lt"/>
              <a:buAutoNum type="arabicPeriod"/>
            </a:pPr>
            <a:r>
              <a:rPr lang="en-US" sz="1400" dirty="0"/>
              <a:t>DEAs constantly reporting their state</a:t>
            </a:r>
          </a:p>
          <a:p>
            <a:pPr marL="226428" indent="-226428">
              <a:buFont typeface="+mj-lt"/>
              <a:buAutoNum type="arabicPeriod"/>
            </a:pPr>
            <a:r>
              <a:rPr lang="en-US" sz="1400" dirty="0"/>
              <a:t>Health manager constantly updating actual state model across all DEAs</a:t>
            </a:r>
          </a:p>
          <a:p>
            <a:pPr marL="226428" indent="-226428">
              <a:buFont typeface="+mj-lt"/>
              <a:buAutoNum type="arabicPeriod"/>
            </a:pPr>
            <a:r>
              <a:rPr lang="en-US" sz="1400" dirty="0"/>
              <a:t>HM periodically requests desired state from the cloud controller</a:t>
            </a:r>
          </a:p>
          <a:p>
            <a:pPr marL="226428" indent="-226428">
              <a:buFont typeface="+mj-lt"/>
              <a:buAutoNum type="arabicPeriod"/>
            </a:pPr>
            <a:r>
              <a:rPr lang="en-US" sz="1400" dirty="0"/>
              <a:t>When a difference is found, HM advises CC</a:t>
            </a:r>
          </a:p>
          <a:p>
            <a:pPr marL="226428" indent="-226428">
              <a:buFont typeface="+mj-lt"/>
              <a:buAutoNum type="arabicPeriod"/>
            </a:pPr>
            <a:r>
              <a:rPr lang="en-US" sz="1400" dirty="0"/>
              <a:t>CC initiates deployment of a new instance</a:t>
            </a:r>
            <a:endParaRPr lang="en-US" b="0" dirty="0"/>
          </a:p>
        </p:txBody>
      </p:sp>
    </p:spTree>
    <p:extLst>
      <p:ext uri="{BB962C8B-B14F-4D97-AF65-F5344CB8AC3E}">
        <p14:creationId xmlns:p14="http://schemas.microsoft.com/office/powerpoint/2010/main" val="1292392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a:spcBef>
                <a:spcPts val="1189"/>
              </a:spcBef>
              <a:defRPr/>
            </a:pPr>
            <a:r>
              <a:rPr lang="en-US" dirty="0" smtClean="0"/>
              <a:t>The processes running on the virtual machines (i.e. the health manager) are started with </a:t>
            </a:r>
            <a:r>
              <a:rPr lang="en-US" dirty="0" err="1" smtClean="0"/>
              <a:t>monit</a:t>
            </a:r>
            <a:r>
              <a:rPr lang="en-US" dirty="0" smtClean="0"/>
              <a:t>, a nice little utility that keeps an eye on processes and will respond when one dies.  If a process dies then, </a:t>
            </a:r>
            <a:r>
              <a:rPr lang="en-US" dirty="0" err="1" smtClean="0"/>
              <a:t>monit</a:t>
            </a:r>
            <a:r>
              <a:rPr lang="en-US" dirty="0" smtClean="0"/>
              <a:t> will do two things: first, it will try to restart the process and second, whether the restart is successful or not, it will tell the BOSH agent about the failure. Recall that the Bosh agent is there to communicate with Operations Manager and in this case it will relay this failure information to the Operations Manager Health Monitor (not to be confused with the Health Manager of the elastic runtime that was discussed above) – we’ll abbreviate it OMHM. The OMHM will take this alert and pass it through a list of responders that can be configured to do things like send emails, page administrators and display alerts in operations dashboards.  There’s a good chance that </a:t>
            </a:r>
            <a:r>
              <a:rPr lang="en-US" dirty="0" err="1" smtClean="0"/>
              <a:t>monit</a:t>
            </a:r>
            <a:r>
              <a:rPr lang="en-US" dirty="0" smtClean="0"/>
              <a:t> will already have recovered the process, but we also want there to be an opportunity for a human to respond. </a:t>
            </a:r>
            <a:endParaRPr lang="en-US" dirty="0"/>
          </a:p>
        </p:txBody>
      </p:sp>
    </p:spTree>
    <p:extLst>
      <p:ext uri="{BB962C8B-B14F-4D97-AF65-F5344CB8AC3E}">
        <p14:creationId xmlns:p14="http://schemas.microsoft.com/office/powerpoint/2010/main" val="17689015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 BOSH agent on a VM can only communicate back to the Operations Manager if the VM is there, so let’s talk about what happens when a VM disappears. First thing to understand is that by “disappear” I mean that the BOSH agent is not functional; the VM could be there, but Ops Manager no longer knows what it is up to so for all intents and purposes it’s “gone”.  How does Ops Manager know? One of the things that a BOSH agent is responsible for is sending out heartbeat messages and by default it does so every 60 seconds. The OMHM is constantly listening for those heartbeats and when it finds that one is missing it will itself produce and alert and pass that through the list of responders. Just as described above, this could result in emails, pages and operations dashboard alerts, but in this case there is one more responder that kicks in – the “</a:t>
            </a:r>
            <a:r>
              <a:rPr lang="en-US" dirty="0" err="1" smtClean="0"/>
              <a:t>resurector</a:t>
            </a:r>
            <a:r>
              <a:rPr lang="en-US" dirty="0" smtClean="0"/>
              <a:t>”. The </a:t>
            </a:r>
            <a:r>
              <a:rPr lang="en-US" dirty="0" err="1" smtClean="0"/>
              <a:t>resurector</a:t>
            </a:r>
            <a:r>
              <a:rPr lang="en-US" dirty="0" smtClean="0"/>
              <a:t> will communicate with the </a:t>
            </a:r>
            <a:r>
              <a:rPr lang="en-US" dirty="0" err="1" smtClean="0"/>
              <a:t>IaaS</a:t>
            </a:r>
            <a:r>
              <a:rPr lang="en-US" dirty="0" smtClean="0"/>
              <a:t> over which PCF is running and will ask that the failed VM be replaced. Of course it will be replaced with a VM running the appropriate part of the elastic runtime – i.e. a health manager or DEA, etc. That’s right, Operations Manager will restart failed cluster components. </a:t>
            </a:r>
            <a:endParaRPr lang="en-US" dirty="0"/>
          </a:p>
        </p:txBody>
      </p:sp>
    </p:spTree>
    <p:extLst>
      <p:ext uri="{BB962C8B-B14F-4D97-AF65-F5344CB8AC3E}">
        <p14:creationId xmlns:p14="http://schemas.microsoft.com/office/powerpoint/2010/main" val="272845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2392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Multiple networks can now be defined to isolate application network from the infrastructure network. Customer want to do this because they don</a:t>
            </a:r>
            <a:r>
              <a:rPr lang="fr-FR" dirty="0"/>
              <a:t>’</a:t>
            </a:r>
            <a:r>
              <a:rPr lang="en-US" dirty="0"/>
              <a:t>t want the developer deployed apps to be on the same network as the </a:t>
            </a:r>
            <a:r>
              <a:rPr lang="en-US" dirty="0" err="1"/>
              <a:t>vCenter</a:t>
            </a:r>
            <a:r>
              <a:rPr lang="en-US" dirty="0"/>
              <a:t>. They want that because it </a:t>
            </a:r>
            <a:r>
              <a:rPr lang="en-US" sz="1400" dirty="0">
                <a:solidFill>
                  <a:srgbClr val="4D4D4D"/>
                </a:solidFill>
              </a:rPr>
              <a:t>prevents any unauthorized access and data transfer. It also allows different Pivotal CF components  like the apps and services,  to be on different networks, while using the same ops manager. In the previous versions they would have had to buy more Ops managers to achieve the same.</a:t>
            </a:r>
          </a:p>
          <a:p>
            <a:pPr defTabSz="905713">
              <a:spcBef>
                <a:spcPts val="1189"/>
              </a:spcBef>
              <a:defRPr/>
            </a:pPr>
            <a:endParaRPr lang="en-US" dirty="0"/>
          </a:p>
        </p:txBody>
      </p:sp>
    </p:spTree>
    <p:extLst>
      <p:ext uri="{BB962C8B-B14F-4D97-AF65-F5344CB8AC3E}">
        <p14:creationId xmlns:p14="http://schemas.microsoft.com/office/powerpoint/2010/main" val="3601217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Shape 523"/>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24" name="Shape 524"/>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8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Shape 575"/>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576" name="Shape 576"/>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8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more than 30 seconds on this slide </a:t>
            </a:r>
            <a:endParaRPr lang="en-US" dirty="0"/>
          </a:p>
        </p:txBody>
      </p:sp>
    </p:spTree>
    <p:extLst>
      <p:ext uri="{BB962C8B-B14F-4D97-AF65-F5344CB8AC3E}">
        <p14:creationId xmlns:p14="http://schemas.microsoft.com/office/powerpoint/2010/main" val="16266826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21" name="Shape 721"/>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8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Shape 728"/>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729" name="Shape 729"/>
          <p:cNvSpPr txBox="1">
            <a:spLocks noGrp="1"/>
          </p:cNvSpPr>
          <p:nvPr>
            <p:ph type="body" idx="1"/>
          </p:nvPr>
        </p:nvSpPr>
        <p:spPr>
          <a:xfrm>
            <a:off x="295171" y="2972430"/>
            <a:ext cx="6267659" cy="5793719"/>
          </a:xfrm>
          <a:prstGeom prst="rect">
            <a:avLst/>
          </a:prstGeom>
          <a:noFill/>
          <a:ln>
            <a:noFill/>
          </a:ln>
        </p:spPr>
        <p:txBody>
          <a:bodyPr lIns="0" tIns="0" rIns="0" bIns="0" anchor="t" anchorCtr="0">
            <a:normAutofit/>
          </a:bodyPr>
          <a:lstStyle/>
          <a:p>
            <a:endParaRPr sz="1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308" name="Shape 308"/>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329" name="Shape 329"/>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361" name="Shape 361"/>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392" name="Shape 392"/>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431" name="Shape 431"/>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473" name="Shape 473"/>
          <p:cNvSpPr>
            <a:spLocks noGrp="1" noRot="1" noChangeAspect="1"/>
          </p:cNvSpPr>
          <p:nvPr>
            <p:ph type="sldImg" idx="2"/>
          </p:nvPr>
        </p:nvSpPr>
        <p:spPr>
          <a:xfrm>
            <a:off x="1610876" y="686430"/>
            <a:ext cx="3692769" cy="208290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Fine grained, policy-based network access whitelists to restrict network traffic</a:t>
            </a:r>
          </a:p>
          <a:p>
            <a:pPr lvl="0"/>
            <a:r>
              <a:rPr lang="en-US" dirty="0"/>
              <a:t>System defaults with additional policy mapped to groups of applications</a:t>
            </a:r>
          </a:p>
          <a:p>
            <a:pPr lvl="0"/>
            <a:r>
              <a:rPr lang="en-US" dirty="0"/>
              <a:t>Network traffic auditing</a:t>
            </a:r>
            <a:endParaRPr lang="en-US" sz="1000" dirty="0"/>
          </a:p>
          <a:p>
            <a:endParaRPr lang="en-US" dirty="0"/>
          </a:p>
        </p:txBody>
      </p:sp>
    </p:spTree>
    <p:extLst>
      <p:ext uri="{BB962C8B-B14F-4D97-AF65-F5344CB8AC3E}">
        <p14:creationId xmlns:p14="http://schemas.microsoft.com/office/powerpoint/2010/main" val="1493011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682" name="Shape 682"/>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Verdana" pitchFamily="34" charset="0"/>
              <a:ea typeface="+mn-ea"/>
              <a:cs typeface="Arial" pitchFamily="34" charset="0"/>
            </a:endParaRPr>
          </a:p>
          <a:p>
            <a:pPr defTabSz="452815">
              <a:lnSpc>
                <a:spcPct val="125000"/>
              </a:lnSpc>
              <a:defRPr/>
            </a:pPr>
            <a:r>
              <a:rPr lang="en-US" sz="1200" dirty="0" smtClean="0">
                <a:latin typeface="Helvetica Neue"/>
                <a:ea typeface="Helvetica Neue"/>
                <a:cs typeface="Helvetica Neue"/>
                <a:sym typeface="Helvetica Neue"/>
              </a:rPr>
              <a:t>From the technology</a:t>
            </a:r>
            <a:r>
              <a:rPr lang="en-US" sz="1200" baseline="0" dirty="0" smtClean="0">
                <a:latin typeface="Helvetica Neue"/>
                <a:ea typeface="Helvetica Neue"/>
                <a:cs typeface="Helvetica Neue"/>
                <a:sym typeface="Helvetica Neue"/>
              </a:rPr>
              <a:t>, to the people, to the way people interact with technology, </a:t>
            </a:r>
            <a:r>
              <a:rPr lang="en-US" sz="1200" dirty="0" smtClean="0">
                <a:latin typeface="Helvetica Neue"/>
                <a:ea typeface="Helvetica Neue"/>
                <a:cs typeface="Helvetica Neue"/>
                <a:sym typeface="Helvetica Neue"/>
              </a:rPr>
              <a:t>Pivotal</a:t>
            </a:r>
            <a:r>
              <a:rPr lang="en-US" sz="1200" baseline="0" dirty="0" smtClean="0">
                <a:latin typeface="Helvetica Neue"/>
                <a:ea typeface="Helvetica Neue"/>
                <a:cs typeface="Helvetica Neue"/>
                <a:sym typeface="Helvetica Neue"/>
              </a:rPr>
              <a:t> is transforming how the world builds software.</a:t>
            </a:r>
          </a:p>
          <a:p>
            <a:pPr defTabSz="452815">
              <a:lnSpc>
                <a:spcPct val="125000"/>
              </a:lnSpc>
              <a:defRPr/>
            </a:pPr>
            <a:endParaRPr lang="en-US" sz="1200" dirty="0" smtClean="0">
              <a:latin typeface="Helvetica Neue"/>
              <a:ea typeface="Helvetica Neue"/>
              <a:cs typeface="Helvetica Neue"/>
              <a:sym typeface="Helvetica Neue"/>
            </a:endParaRPr>
          </a:p>
          <a:p>
            <a:pPr defTabSz="452815">
              <a:lnSpc>
                <a:spcPct val="125000"/>
              </a:lnSpc>
              <a:defRPr/>
            </a:pPr>
            <a:r>
              <a:rPr lang="en-US" sz="1200" dirty="0" smtClean="0">
                <a:latin typeface="Helvetica Neue"/>
                <a:ea typeface="Helvetica Neue"/>
                <a:cs typeface="Helvetica Neue"/>
                <a:sym typeface="Helvetica Neue"/>
              </a:rPr>
              <a:t>We’re going to spend time looking at the capabilities of Pivotal Cloud Foundry</a:t>
            </a:r>
            <a:r>
              <a:rPr lang="en-US" sz="1200" baseline="0" dirty="0" smtClean="0">
                <a:latin typeface="Helvetica Neue"/>
                <a:ea typeface="Helvetica Neue"/>
                <a:cs typeface="Helvetica Neue"/>
                <a:sym typeface="Helvetica Neue"/>
              </a:rPr>
              <a:t>’s</a:t>
            </a:r>
            <a:r>
              <a:rPr lang="en-US" sz="1200" dirty="0" smtClean="0">
                <a:latin typeface="Helvetica Neue"/>
                <a:ea typeface="Helvetica Neue"/>
                <a:cs typeface="Helvetica Neue"/>
                <a:sym typeface="Helvetica Neue"/>
              </a:rPr>
              <a:t> Elastic</a:t>
            </a:r>
            <a:r>
              <a:rPr lang="en-US" sz="1200" baseline="0" dirty="0" smtClean="0">
                <a:latin typeface="Helvetica Neue"/>
                <a:ea typeface="Helvetica Neue"/>
                <a:cs typeface="Helvetica Neue"/>
                <a:sym typeface="Helvetica Neue"/>
              </a:rPr>
              <a:t> Runtime.</a:t>
            </a:r>
          </a:p>
          <a:p>
            <a:pPr defTabSz="452815">
              <a:lnSpc>
                <a:spcPct val="125000"/>
              </a:lnSpc>
              <a:defRPr/>
            </a:pPr>
            <a:endParaRPr lang="en-US" sz="1200" baseline="0" dirty="0" smtClean="0">
              <a:latin typeface="Helvetica Neue"/>
              <a:ea typeface="Helvetica Neue"/>
              <a:cs typeface="Helvetica Neue"/>
              <a:sym typeface="Helvetica Neue"/>
            </a:endParaRPr>
          </a:p>
          <a:p>
            <a:pPr marL="0" marR="0" indent="0" algn="l" defTabSz="452815" rtl="0" eaLnBrk="1" fontAlgn="auto" latinLnBrk="0" hangingPunct="1">
              <a:lnSpc>
                <a:spcPct val="125000"/>
              </a:lnSpc>
              <a:spcBef>
                <a:spcPts val="0"/>
              </a:spcBef>
              <a:spcAft>
                <a:spcPts val="0"/>
              </a:spcAft>
              <a:buClrTx/>
              <a:buSzTx/>
              <a:buFontTx/>
              <a:buNone/>
              <a:tabLst/>
              <a:defRPr/>
            </a:pPr>
            <a:r>
              <a:rPr lang="en-US" sz="1200" dirty="0" smtClean="0">
                <a:latin typeface="Helvetica Neue"/>
                <a:ea typeface="Helvetica Neue"/>
                <a:cs typeface="Helvetica Neue"/>
                <a:sym typeface="Helvetica Neue"/>
              </a:rPr>
              <a:t>But</a:t>
            </a:r>
            <a:r>
              <a:rPr lang="en-US" sz="1200" baseline="0" dirty="0" smtClean="0">
                <a:latin typeface="Helvetica Neue"/>
                <a:ea typeface="Helvetica Neue"/>
                <a:cs typeface="Helvetica Neue"/>
                <a:sym typeface="Helvetica Neue"/>
              </a:rPr>
              <a:t> first a word about how we got to this point.</a:t>
            </a:r>
            <a:endParaRPr lang="en-US" sz="1200" dirty="0" smtClean="0">
              <a:latin typeface="Helvetica Neue"/>
              <a:ea typeface="Helvetica Neue"/>
              <a:cs typeface="Helvetica Neue"/>
              <a:sym typeface="Helvetica Neue"/>
            </a:endParaRPr>
          </a:p>
          <a:p>
            <a:pPr defTabSz="452815">
              <a:lnSpc>
                <a:spcPct val="125000"/>
              </a:lnSpc>
              <a:defRPr/>
            </a:pPr>
            <a:endParaRPr lang="en-US" sz="1200" dirty="0"/>
          </a:p>
        </p:txBody>
      </p:sp>
    </p:spTree>
    <p:extLst>
      <p:ext uri="{BB962C8B-B14F-4D97-AF65-F5344CB8AC3E}">
        <p14:creationId xmlns:p14="http://schemas.microsoft.com/office/powerpoint/2010/main" val="19843695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693" name="Shape 693"/>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295171" y="2972430"/>
            <a:ext cx="6267659" cy="5793719"/>
          </a:xfrm>
          <a:prstGeom prst="rect">
            <a:avLst/>
          </a:prstGeom>
          <a:noFill/>
          <a:ln>
            <a:noFill/>
          </a:ln>
        </p:spPr>
        <p:txBody>
          <a:bodyPr lIns="90556" tIns="90556" rIns="90556" bIns="90556" anchor="ctr" anchorCtr="0">
            <a:normAutofit/>
          </a:bodyPr>
          <a:lstStyle/>
          <a:p>
            <a:endParaRPr sz="1800"/>
          </a:p>
        </p:txBody>
      </p:sp>
      <p:sp>
        <p:nvSpPr>
          <p:cNvPr id="700" name="Shape 700"/>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Services: e.g. Elastic Runtime, HD, Rabbit, 3</a:t>
            </a:r>
            <a:r>
              <a:rPr lang="en-US" baseline="30000" dirty="0" smtClean="0"/>
              <a:t>rd</a:t>
            </a:r>
            <a:r>
              <a:rPr lang="en-US" dirty="0" smtClean="0"/>
              <a:t> party “BOSH</a:t>
            </a:r>
            <a:r>
              <a:rPr lang="en-US" baseline="0" dirty="0" smtClean="0"/>
              <a:t> enabled” </a:t>
            </a:r>
            <a:r>
              <a:rPr lang="en-US" dirty="0" smtClean="0"/>
              <a:t>services, al</a:t>
            </a:r>
            <a:r>
              <a:rPr lang="en-US" baseline="0" dirty="0" smtClean="0"/>
              <a:t>l the same operational experience</a:t>
            </a:r>
            <a:endParaRPr lang="en-US" dirty="0"/>
          </a:p>
        </p:txBody>
      </p:sp>
    </p:spTree>
    <p:extLst>
      <p:ext uri="{BB962C8B-B14F-4D97-AF65-F5344CB8AC3E}">
        <p14:creationId xmlns:p14="http://schemas.microsoft.com/office/powerpoint/2010/main" val="2956966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things</a:t>
            </a:r>
            <a:r>
              <a:rPr lang="en-US" baseline="0" dirty="0" smtClean="0"/>
              <a:t> – keep it simple</a:t>
            </a:r>
            <a:endParaRPr lang="en-US" dirty="0"/>
          </a:p>
        </p:txBody>
      </p:sp>
    </p:spTree>
    <p:extLst>
      <p:ext uri="{BB962C8B-B14F-4D97-AF65-F5344CB8AC3E}">
        <p14:creationId xmlns:p14="http://schemas.microsoft.com/office/powerpoint/2010/main" val="203711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Verdana" pitchFamily="34" charset="0"/>
              <a:ea typeface="+mn-ea"/>
              <a:cs typeface="Arial" pitchFamily="34" charset="0"/>
            </a:endParaRPr>
          </a:p>
          <a:p>
            <a:pPr defTabSz="452815">
              <a:lnSpc>
                <a:spcPct val="125000"/>
              </a:lnSpc>
              <a:defRPr/>
            </a:pPr>
            <a:r>
              <a:rPr lang="en-US" sz="1200" dirty="0" smtClean="0">
                <a:latin typeface="Helvetica Neue"/>
                <a:ea typeface="Helvetica Neue"/>
                <a:cs typeface="Helvetica Neue"/>
                <a:sym typeface="Helvetica Neue"/>
              </a:rPr>
              <a:t>From the technology</a:t>
            </a:r>
            <a:r>
              <a:rPr lang="en-US" sz="1200" baseline="0" dirty="0" smtClean="0">
                <a:latin typeface="Helvetica Neue"/>
                <a:ea typeface="Helvetica Neue"/>
                <a:cs typeface="Helvetica Neue"/>
                <a:sym typeface="Helvetica Neue"/>
              </a:rPr>
              <a:t>, to the people, to the way people interact with technology, </a:t>
            </a:r>
            <a:r>
              <a:rPr lang="en-US" sz="1200" dirty="0" smtClean="0">
                <a:latin typeface="Helvetica Neue"/>
                <a:ea typeface="Helvetica Neue"/>
                <a:cs typeface="Helvetica Neue"/>
                <a:sym typeface="Helvetica Neue"/>
              </a:rPr>
              <a:t>Pivotal</a:t>
            </a:r>
            <a:r>
              <a:rPr lang="en-US" sz="1200" baseline="0" dirty="0" smtClean="0">
                <a:latin typeface="Helvetica Neue"/>
                <a:ea typeface="Helvetica Neue"/>
                <a:cs typeface="Helvetica Neue"/>
                <a:sym typeface="Helvetica Neue"/>
              </a:rPr>
              <a:t> is transforming how the world builds software.</a:t>
            </a:r>
          </a:p>
          <a:p>
            <a:pPr defTabSz="452815">
              <a:lnSpc>
                <a:spcPct val="125000"/>
              </a:lnSpc>
              <a:defRPr/>
            </a:pPr>
            <a:endParaRPr lang="en-US" sz="1200" dirty="0" smtClean="0">
              <a:latin typeface="Helvetica Neue"/>
              <a:ea typeface="Helvetica Neue"/>
              <a:cs typeface="Helvetica Neue"/>
              <a:sym typeface="Helvetica Neue"/>
            </a:endParaRPr>
          </a:p>
          <a:p>
            <a:pPr defTabSz="452815">
              <a:lnSpc>
                <a:spcPct val="125000"/>
              </a:lnSpc>
              <a:defRPr/>
            </a:pPr>
            <a:r>
              <a:rPr lang="en-US" sz="1200" dirty="0" smtClean="0">
                <a:latin typeface="Helvetica Neue"/>
                <a:ea typeface="Helvetica Neue"/>
                <a:cs typeface="Helvetica Neue"/>
                <a:sym typeface="Helvetica Neue"/>
              </a:rPr>
              <a:t>We’re going to spend time looking at the capabilities of Pivotal Cloud Foundry</a:t>
            </a:r>
            <a:r>
              <a:rPr lang="en-US" sz="1200" baseline="0" dirty="0" smtClean="0">
                <a:latin typeface="Helvetica Neue"/>
                <a:ea typeface="Helvetica Neue"/>
                <a:cs typeface="Helvetica Neue"/>
                <a:sym typeface="Helvetica Neue"/>
              </a:rPr>
              <a:t>’s</a:t>
            </a:r>
            <a:r>
              <a:rPr lang="en-US" sz="1200" dirty="0" smtClean="0">
                <a:latin typeface="Helvetica Neue"/>
                <a:ea typeface="Helvetica Neue"/>
                <a:cs typeface="Helvetica Neue"/>
                <a:sym typeface="Helvetica Neue"/>
              </a:rPr>
              <a:t> Elastic</a:t>
            </a:r>
            <a:r>
              <a:rPr lang="en-US" sz="1200" baseline="0" dirty="0" smtClean="0">
                <a:latin typeface="Helvetica Neue"/>
                <a:ea typeface="Helvetica Neue"/>
                <a:cs typeface="Helvetica Neue"/>
                <a:sym typeface="Helvetica Neue"/>
              </a:rPr>
              <a:t> Runtime.</a:t>
            </a:r>
          </a:p>
          <a:p>
            <a:pPr defTabSz="452815">
              <a:lnSpc>
                <a:spcPct val="125000"/>
              </a:lnSpc>
              <a:defRPr/>
            </a:pPr>
            <a:endParaRPr lang="en-US" sz="1200" baseline="0" dirty="0" smtClean="0">
              <a:latin typeface="Helvetica Neue"/>
              <a:ea typeface="Helvetica Neue"/>
              <a:cs typeface="Helvetica Neue"/>
              <a:sym typeface="Helvetica Neue"/>
            </a:endParaRPr>
          </a:p>
          <a:p>
            <a:pPr marL="0" marR="0" indent="0" algn="l" defTabSz="452815" rtl="0" eaLnBrk="1" fontAlgn="auto" latinLnBrk="0" hangingPunct="1">
              <a:lnSpc>
                <a:spcPct val="125000"/>
              </a:lnSpc>
              <a:spcBef>
                <a:spcPts val="0"/>
              </a:spcBef>
              <a:spcAft>
                <a:spcPts val="0"/>
              </a:spcAft>
              <a:buClrTx/>
              <a:buSzTx/>
              <a:buFontTx/>
              <a:buNone/>
              <a:tabLst/>
              <a:defRPr/>
            </a:pPr>
            <a:r>
              <a:rPr lang="en-US" sz="1200" dirty="0" smtClean="0">
                <a:latin typeface="Helvetica Neue"/>
                <a:ea typeface="Helvetica Neue"/>
                <a:cs typeface="Helvetica Neue"/>
                <a:sym typeface="Helvetica Neue"/>
              </a:rPr>
              <a:t>But</a:t>
            </a:r>
            <a:r>
              <a:rPr lang="en-US" sz="1200" baseline="0" dirty="0" smtClean="0">
                <a:latin typeface="Helvetica Neue"/>
                <a:ea typeface="Helvetica Neue"/>
                <a:cs typeface="Helvetica Neue"/>
                <a:sym typeface="Helvetica Neue"/>
              </a:rPr>
              <a:t> first a word about how we got to this point.</a:t>
            </a:r>
            <a:endParaRPr lang="en-US" sz="1200" dirty="0" smtClean="0">
              <a:latin typeface="Helvetica Neue"/>
              <a:ea typeface="Helvetica Neue"/>
              <a:cs typeface="Helvetica Neue"/>
              <a:sym typeface="Helvetica Neue"/>
            </a:endParaRPr>
          </a:p>
          <a:p>
            <a:pPr defTabSz="452815">
              <a:lnSpc>
                <a:spcPct val="125000"/>
              </a:lnSpc>
              <a:defRPr/>
            </a:pPr>
            <a:endParaRPr lang="en-US" sz="1200" dirty="0"/>
          </a:p>
        </p:txBody>
      </p:sp>
    </p:spTree>
    <p:extLst>
      <p:ext uri="{BB962C8B-B14F-4D97-AF65-F5344CB8AC3E}">
        <p14:creationId xmlns:p14="http://schemas.microsoft.com/office/powerpoint/2010/main" val="198436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3456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0" name="Shape 66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661" name="Shape 6661"/>
          <p:cNvSpPr>
            <a:spLocks noGrp="1"/>
          </p:cNvSpPr>
          <p:nvPr>
            <p:ph type="body" sz="quarter" idx="1"/>
          </p:nvPr>
        </p:nvSpPr>
        <p:spPr>
          <a:prstGeom prst="rect">
            <a:avLst/>
          </a:prstGeom>
        </p:spPr>
        <p:txBody>
          <a:bodyPr/>
          <a:lstStyle/>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marR="0" lvl="0" indent="-376115" algn="l" defTabSz="457002" rtl="0" eaLnBrk="1" fontAlgn="auto" latinLnBrk="0" hangingPunct="1">
              <a:lnSpc>
                <a:spcPct val="100000"/>
              </a:lnSpc>
              <a:spcBef>
                <a:spcPts val="0"/>
              </a:spcBef>
              <a:spcAft>
                <a:spcPts val="0"/>
              </a:spcAft>
              <a:buClrTx/>
              <a:buSzPct val="100000"/>
              <a:buFontTx/>
              <a:buAutoNum type="arabicPeriod"/>
              <a:tabLst/>
              <a:defRPr sz="1800"/>
            </a:pPr>
            <a:r>
              <a:rPr lang="en-US" sz="3600" dirty="0" smtClean="0">
                <a:solidFill>
                  <a:schemeClr val="bg1"/>
                </a:solidFill>
              </a:rPr>
              <a:t>Application Architecture</a:t>
            </a:r>
          </a:p>
          <a:p>
            <a:pPr marL="376115" lvl="0" indent="-376115">
              <a:buSzPct val="100000"/>
              <a:buAutoNum type="arabicPeriod"/>
              <a:defRPr sz="1800"/>
            </a:pPr>
            <a:endParaRPr lang="en-US" sz="3600" dirty="0" smtClean="0"/>
          </a:p>
          <a:p>
            <a:pPr marL="376115" lvl="0" indent="-376115">
              <a:buSzPct val="100000"/>
              <a:buAutoNum type="arabicPeriod"/>
              <a:defRPr sz="1800"/>
            </a:pPr>
            <a:r>
              <a:rPr lang="en-US" sz="3600" dirty="0" smtClean="0"/>
              <a:t>Operations &amp; Runtime</a:t>
            </a:r>
          </a:p>
          <a:p>
            <a:pPr marL="376115" lvl="0" indent="-376115">
              <a:buSzPct val="100000"/>
              <a:buAutoNum type="arabicPeriod"/>
              <a:defRPr sz="1800"/>
            </a:pPr>
            <a:r>
              <a:rPr lang="en-US" sz="3600" dirty="0" smtClean="0"/>
              <a:t>Culture </a:t>
            </a:r>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lvl="0" indent="-376115">
              <a:buSzPct val="100000"/>
              <a:buAutoNum type="arabicPeriod"/>
              <a:defRPr sz="1800"/>
            </a:pPr>
            <a:r>
              <a:rPr lang="en-US" sz="3600" dirty="0" smtClean="0"/>
              <a:t>UG example – which attributes relate to them – call one out </a:t>
            </a:r>
          </a:p>
          <a:p>
            <a:pPr>
              <a:buSzPct val="75000"/>
              <a:defRPr sz="1800"/>
            </a:pPr>
            <a:r>
              <a:rPr lang="en-US" sz="3600" dirty="0" smtClean="0">
                <a:solidFill>
                  <a:schemeClr val="bg1">
                    <a:lumMod val="65000"/>
                  </a:schemeClr>
                </a:solidFill>
              </a:rPr>
              <a:t>Micro services  </a:t>
            </a:r>
          </a:p>
          <a:p>
            <a:pPr>
              <a:buSzPct val="75000"/>
              <a:defRPr sz="1800"/>
            </a:pPr>
            <a:r>
              <a:rPr lang="en-US" sz="3600" dirty="0" smtClean="0">
                <a:solidFill>
                  <a:schemeClr val="bg1">
                    <a:lumMod val="65000"/>
                  </a:schemeClr>
                </a:solidFill>
              </a:rPr>
              <a:t>12 factor App</a:t>
            </a:r>
          </a:p>
          <a:p>
            <a:pPr lvl="0">
              <a:buSzPct val="75000"/>
              <a:defRPr sz="1800"/>
            </a:pPr>
            <a:r>
              <a:rPr lang="en-US" sz="3600" dirty="0" smtClean="0">
                <a:solidFill>
                  <a:srgbClr val="A6A6A6"/>
                </a:solidFill>
              </a:rPr>
              <a:t>Polyglot </a:t>
            </a:r>
            <a:r>
              <a:rPr lang="en-US" sz="3600" dirty="0" err="1" smtClean="0">
                <a:solidFill>
                  <a:srgbClr val="A6A6A6"/>
                </a:solidFill>
              </a:rPr>
              <a:t>buildpacks</a:t>
            </a:r>
            <a:endParaRPr lang="en-US" sz="3600" dirty="0" smtClean="0">
              <a:solidFill>
                <a:srgbClr val="A6A6A6"/>
              </a:solidFill>
            </a:endParaRPr>
          </a:p>
          <a:p>
            <a:pPr>
              <a:buSzPct val="75000"/>
              <a:defRPr sz="1800"/>
            </a:pPr>
            <a:r>
              <a:rPr lang="en-US" sz="3600" dirty="0" smtClean="0">
                <a:solidFill>
                  <a:schemeClr val="bg1">
                    <a:lumMod val="65000"/>
                  </a:schemeClr>
                </a:solidFill>
              </a:rPr>
              <a:t>Spring Boot/Spring Cloud</a:t>
            </a:r>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a:buSzPct val="75000"/>
              <a:defRPr sz="1800"/>
            </a:pPr>
            <a:r>
              <a:rPr lang="en-US" sz="3600" dirty="0" smtClean="0">
                <a:solidFill>
                  <a:schemeClr val="bg1">
                    <a:lumMod val="65000"/>
                  </a:schemeClr>
                </a:solidFill>
              </a:rPr>
              <a:t>Automate Infrastructure</a:t>
            </a:r>
          </a:p>
          <a:p>
            <a:pPr>
              <a:buSzPct val="75000"/>
              <a:defRPr sz="1800"/>
            </a:pPr>
            <a:r>
              <a:rPr lang="en-US" sz="3600" dirty="0" smtClean="0">
                <a:solidFill>
                  <a:schemeClr val="bg1">
                    <a:lumMod val="65000"/>
                  </a:schemeClr>
                </a:solidFill>
              </a:rPr>
              <a:t>Manage services, not servers</a:t>
            </a:r>
          </a:p>
          <a:p>
            <a:pPr>
              <a:buSzPct val="75000"/>
              <a:defRPr sz="1800"/>
            </a:pPr>
            <a:r>
              <a:rPr lang="en-US" sz="3600" dirty="0" smtClean="0">
                <a:solidFill>
                  <a:schemeClr val="bg1">
                    <a:lumMod val="65000"/>
                  </a:schemeClr>
                </a:solidFill>
              </a:rPr>
              <a:t>Container Orchestration</a:t>
            </a:r>
          </a:p>
          <a:p>
            <a:pPr>
              <a:buSzPct val="75000"/>
              <a:defRPr sz="1800"/>
            </a:pPr>
            <a:endParaRPr lang="en-US" sz="3600" dirty="0" smtClean="0">
              <a:solidFill>
                <a:schemeClr val="bg1">
                  <a:lumMod val="65000"/>
                </a:schemeClr>
              </a:solidFill>
            </a:endParaRPr>
          </a:p>
          <a:p>
            <a:pPr>
              <a:buSzPct val="75000"/>
              <a:defRPr sz="1800"/>
            </a:pPr>
            <a:r>
              <a:rPr lang="en-US" sz="3600" dirty="0" smtClean="0">
                <a:solidFill>
                  <a:schemeClr val="bg1">
                    <a:lumMod val="65000"/>
                  </a:schemeClr>
                </a:solidFill>
              </a:rPr>
              <a:t>DevOps</a:t>
            </a:r>
          </a:p>
          <a:p>
            <a:pPr>
              <a:buSzPct val="75000"/>
              <a:defRPr sz="1800"/>
            </a:pPr>
            <a:r>
              <a:rPr lang="en-US" sz="3600" dirty="0" smtClean="0">
                <a:solidFill>
                  <a:schemeClr val="bg1">
                    <a:lumMod val="65000"/>
                  </a:schemeClr>
                </a:solidFill>
              </a:rPr>
              <a:t>Continuous Delivery</a:t>
            </a:r>
          </a:p>
          <a:p>
            <a:pPr>
              <a:buSzPct val="75000"/>
              <a:defRPr sz="1800"/>
            </a:pPr>
            <a:r>
              <a:rPr lang="en-US" sz="3600" dirty="0" smtClean="0">
                <a:solidFill>
                  <a:schemeClr val="bg1">
                    <a:lumMod val="65000"/>
                  </a:schemeClr>
                </a:solidFill>
              </a:rPr>
              <a:t>Developer Self Service</a:t>
            </a:r>
          </a:p>
          <a:p>
            <a:pPr>
              <a:buSzPct val="75000"/>
              <a:defRPr sz="1800"/>
            </a:pPr>
            <a:r>
              <a:rPr lang="en-US" sz="3600" dirty="0" smtClean="0">
                <a:solidFill>
                  <a:schemeClr val="bg1">
                    <a:lumMod val="65000"/>
                  </a:schemeClr>
                </a:solidFill>
              </a:rPr>
              <a:t>Test driven development</a:t>
            </a:r>
          </a:p>
          <a:p>
            <a:pPr marL="376115" lvl="0" indent="-376115">
              <a:buSzPct val="100000"/>
              <a:buAutoNum type="arabicPeriod"/>
              <a:defRPr sz="1800"/>
            </a:pPr>
            <a:endParaRPr sz="36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a:t>
            </a:r>
          </a:p>
          <a:p>
            <a:endParaRPr lang="en-US" baseline="0" dirty="0" smtClean="0"/>
          </a:p>
          <a:p>
            <a:r>
              <a:rPr lang="en-US" baseline="0" dirty="0" smtClean="0"/>
              <a:t>At the bottom, we have API driven cloud native infrastructure automation. This abstracts the provisioning and configuration of computing, networking and storage resources.</a:t>
            </a:r>
          </a:p>
          <a:p>
            <a:endParaRPr lang="en-US" baseline="0" dirty="0" smtClean="0"/>
          </a:p>
          <a:p>
            <a:r>
              <a:rPr lang="en-US" baseline="0" dirty="0" smtClean="0"/>
              <a:t>Then we have a cloud native container scheduling runtime responsible for building, running and operating applications.</a:t>
            </a:r>
          </a:p>
          <a:p>
            <a:endParaRPr lang="en-US" baseline="0" dirty="0" smtClean="0"/>
          </a:p>
          <a:p>
            <a:r>
              <a:rPr lang="en-US" baseline="0" dirty="0" smtClean="0"/>
              <a:t>The top layer consists of frameworks that enable the rapid development of cloud native applications with reusable components and patterns.</a:t>
            </a:r>
          </a:p>
          <a:p>
            <a:endParaRPr lang="en-US" baseline="0" dirty="0" smtClean="0"/>
          </a:p>
          <a:p>
            <a:endParaRPr lang="en-US" dirty="0"/>
          </a:p>
        </p:txBody>
      </p:sp>
    </p:spTree>
    <p:extLst>
      <p:ext uri="{BB962C8B-B14F-4D97-AF65-F5344CB8AC3E}">
        <p14:creationId xmlns:p14="http://schemas.microsoft.com/office/powerpoint/2010/main" val="216345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05713" fontAlgn="base">
              <a:spcBef>
                <a:spcPts val="1189"/>
              </a:spcBef>
              <a:defRPr/>
            </a:pPr>
            <a:r>
              <a:rPr lang="en-US" dirty="0">
                <a:latin typeface="Verdana" pitchFamily="34" charset="0"/>
                <a:cs typeface="Arial" pitchFamily="34" charset="0"/>
              </a:rPr>
              <a:t>A cloud native app framework need also provide a modular libraries for general enterprise Java </a:t>
            </a:r>
            <a:r>
              <a:rPr lang="en-US" dirty="0" err="1">
                <a:latin typeface="Verdana" pitchFamily="34" charset="0"/>
                <a:cs typeface="Arial" pitchFamily="34" charset="0"/>
              </a:rPr>
              <a:t>microservice</a:t>
            </a:r>
            <a:r>
              <a:rPr lang="en-US" dirty="0">
                <a:latin typeface="Verdana" pitchFamily="34" charset="0"/>
                <a:cs typeface="Arial" pitchFamily="34" charset="0"/>
              </a:rPr>
              <a:t> development, providing features for your </a:t>
            </a:r>
            <a:r>
              <a:rPr lang="en-US" dirty="0" err="1">
                <a:latin typeface="Verdana" pitchFamily="34" charset="0"/>
                <a:cs typeface="Arial" pitchFamily="34" charset="0"/>
              </a:rPr>
              <a:t>microservice</a:t>
            </a:r>
            <a:r>
              <a:rPr lang="en-US" dirty="0">
                <a:latin typeface="Verdana" pitchFamily="34" charset="0"/>
                <a:cs typeface="Arial" pitchFamily="34" charset="0"/>
              </a:rPr>
              <a:t> code, not just the supporting infrastructure services &amp; client libraries (like </a:t>
            </a:r>
            <a:r>
              <a:rPr lang="en-US" dirty="0" err="1">
                <a:latin typeface="Verdana" pitchFamily="34" charset="0"/>
                <a:cs typeface="Arial" pitchFamily="34" charset="0"/>
              </a:rPr>
              <a:t>NetflixOSS</a:t>
            </a:r>
            <a:r>
              <a:rPr lang="en-US" dirty="0">
                <a:latin typeface="Verdana" pitchFamily="34" charset="0"/>
                <a:cs typeface="Arial" pitchFamily="34" charset="0"/>
              </a:rPr>
              <a:t>).    </a:t>
            </a:r>
          </a:p>
          <a:p>
            <a:pPr rtl="0" fontAlgn="base"/>
            <a:endParaRPr lang="en-US" dirty="0">
              <a:latin typeface="Verdana" pitchFamily="34" charset="0"/>
              <a:cs typeface="Arial" pitchFamily="34" charset="0"/>
            </a:endParaRPr>
          </a:p>
          <a:p>
            <a:pPr defTabSz="905713" fontAlgn="base">
              <a:spcBef>
                <a:spcPts val="1189"/>
              </a:spcBef>
              <a:defRPr/>
            </a:pPr>
            <a:r>
              <a:rPr lang="en-US" dirty="0">
                <a:latin typeface="Verdana" pitchFamily="34" charset="0"/>
                <a:cs typeface="Arial" pitchFamily="34" charset="0"/>
              </a:rPr>
              <a:t>Cloud native frameworks address with a huge range of concerns, and must do so without excessive configuration or boilerplate code - which is where Spring Boot comes in.  It is an opinionated spring, always doing something intelligent by default and yet fully over-</a:t>
            </a:r>
            <a:r>
              <a:rPr lang="en-US" dirty="0" err="1">
                <a:latin typeface="Verdana" pitchFamily="34" charset="0"/>
                <a:cs typeface="Arial" pitchFamily="34" charset="0"/>
              </a:rPr>
              <a:t>ridable</a:t>
            </a:r>
            <a:r>
              <a:rPr lang="en-US" dirty="0">
                <a:latin typeface="Verdana" pitchFamily="34" charset="0"/>
                <a:cs typeface="Arial" pitchFamily="34" charset="0"/>
              </a:rPr>
              <a:t>.</a:t>
            </a:r>
          </a:p>
          <a:p>
            <a:pPr rtl="0" fontAlgn="base"/>
            <a:endParaRPr lang="en-US" dirty="0">
              <a:latin typeface="Verdana" pitchFamily="34" charset="0"/>
              <a:cs typeface="Arial" pitchFamily="34" charset="0"/>
            </a:endParaRPr>
          </a:p>
          <a:p>
            <a:pPr rtl="0" fontAlgn="base"/>
            <a:r>
              <a:rPr lang="en-US" dirty="0">
                <a:latin typeface="Verdana" pitchFamily="34" charset="0"/>
                <a:cs typeface="Arial" pitchFamily="34" charset="0"/>
              </a:rPr>
              <a:t>Spring Cloud extends Spring Boot ‘s a popular, well understood Spring/POJO programming model directly into </a:t>
            </a:r>
            <a:r>
              <a:rPr lang="en-US" dirty="0" err="1">
                <a:latin typeface="Verdana" pitchFamily="34" charset="0"/>
                <a:cs typeface="Arial" pitchFamily="34" charset="0"/>
              </a:rPr>
              <a:t>microservice</a:t>
            </a:r>
            <a:r>
              <a:rPr lang="en-US" dirty="0">
                <a:latin typeface="Verdana" pitchFamily="34" charset="0"/>
                <a:cs typeface="Arial" pitchFamily="34" charset="0"/>
              </a:rPr>
              <a:t> infrastructure like service discovery, configuration servers,  reverse proxies, intelligent client side load balancing and circuit breakers.   Platform awareness in the framework makes binding your </a:t>
            </a:r>
            <a:r>
              <a:rPr lang="en-US" dirty="0" err="1">
                <a:latin typeface="Verdana" pitchFamily="34" charset="0"/>
                <a:cs typeface="Arial" pitchFamily="34" charset="0"/>
              </a:rPr>
              <a:t>microservices</a:t>
            </a:r>
            <a:r>
              <a:rPr lang="en-US" dirty="0">
                <a:latin typeface="Verdana" pitchFamily="34" charset="0"/>
                <a:cs typeface="Arial" pitchFamily="34" charset="0"/>
              </a:rPr>
              <a:t> to the supporting </a:t>
            </a:r>
            <a:r>
              <a:rPr lang="en-US" dirty="0" err="1">
                <a:latin typeface="Verdana" pitchFamily="34" charset="0"/>
                <a:cs typeface="Arial" pitchFamily="34" charset="0"/>
              </a:rPr>
              <a:t>NetflixOSS</a:t>
            </a:r>
            <a:r>
              <a:rPr lang="en-US" dirty="0">
                <a:latin typeface="Verdana" pitchFamily="34" charset="0"/>
                <a:cs typeface="Arial" pitchFamily="34" charset="0"/>
              </a:rPr>
              <a:t> runtime services simple with code annotations.  </a:t>
            </a:r>
          </a:p>
          <a:p>
            <a:pPr rtl="0" fontAlgn="base"/>
            <a:endParaRPr lang="en-US" dirty="0">
              <a:latin typeface="Verdana" pitchFamily="34" charset="0"/>
              <a:cs typeface="Arial" pitchFamily="34" charset="0"/>
            </a:endParaRPr>
          </a:p>
          <a:p>
            <a:pPr rtl="0" fontAlgn="base"/>
            <a:r>
              <a:rPr lang="en-US" dirty="0">
                <a:latin typeface="Verdana" pitchFamily="34" charset="0"/>
                <a:cs typeface="Arial" pitchFamily="34" charset="0"/>
              </a:rPr>
              <a:t>The Netflix OSS runtime services are 100% operated by the infrastructure automation and the platform runtime – automated install, configure, and lifecycle management. </a:t>
            </a:r>
          </a:p>
          <a:p>
            <a:pPr rtl="0" fontAlgn="base"/>
            <a:endParaRPr lang="en-US" dirty="0">
              <a:latin typeface="Verdana" pitchFamily="34" charset="0"/>
              <a:cs typeface="Arial" pitchFamily="34" charset="0"/>
            </a:endParaRPr>
          </a:p>
          <a:p>
            <a:pPr rtl="0" fontAlgn="base"/>
            <a:r>
              <a:rPr lang="en-US" dirty="0">
                <a:latin typeface="Verdana" pitchFamily="34" charset="0"/>
                <a:cs typeface="Arial" pitchFamily="34" charset="0"/>
              </a:rPr>
              <a:t>Slide Content: Brian </a:t>
            </a:r>
            <a:r>
              <a:rPr lang="en-US" dirty="0" err="1">
                <a:latin typeface="Verdana" pitchFamily="34" charset="0"/>
                <a:cs typeface="Arial" pitchFamily="34" charset="0"/>
              </a:rPr>
              <a:t>Dussault</a:t>
            </a:r>
            <a:r>
              <a:rPr lang="en-US" dirty="0">
                <a:latin typeface="Verdana" pitchFamily="34" charset="0"/>
                <a:cs typeface="Arial" pitchFamily="34" charset="0"/>
              </a:rPr>
              <a:t> </a:t>
            </a:r>
          </a:p>
          <a:p>
            <a:pPr rtl="0" fontAlgn="base"/>
            <a:endParaRPr lang="en-US" dirty="0">
              <a:latin typeface="Verdana" pitchFamily="34" charset="0"/>
              <a:cs typeface="Arial" pitchFamily="34" charset="0"/>
            </a:endParaRPr>
          </a:p>
        </p:txBody>
      </p:sp>
    </p:spTree>
    <p:extLst>
      <p:ext uri="{BB962C8B-B14F-4D97-AF65-F5344CB8AC3E}">
        <p14:creationId xmlns:p14="http://schemas.microsoft.com/office/powerpoint/2010/main" val="1450944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526" y="5021494"/>
            <a:ext cx="533399" cy="126900"/>
          </a:xfrm>
          <a:prstGeom prst="rect">
            <a:avLst/>
          </a:prstGeom>
          <a:noFill/>
          <a:ln>
            <a:noFill/>
          </a:ln>
        </p:spPr>
        <p:txBody>
          <a:bodyPr lIns="91389" tIns="45682" rIns="91389" bIns="45682"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 smtClean="0"/>
              <a:pPr>
                <a:buSzPct val="25000"/>
              </a:pPr>
              <a:t>‹#›</a:t>
            </a:fld>
            <a:endParaRPr lang="en"/>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389" tIns="91389" rIns="91389" bIns="91389"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002" marR="0" indent="0" algn="l" rtl="0">
              <a:spcBef>
                <a:spcPts val="0"/>
              </a:spcBef>
              <a:spcAft>
                <a:spcPts val="0"/>
              </a:spcAft>
              <a:defRPr/>
            </a:lvl6pPr>
            <a:lvl7pPr marL="913986" marR="0" indent="0" algn="l" rtl="0">
              <a:spcBef>
                <a:spcPts val="0"/>
              </a:spcBef>
              <a:spcAft>
                <a:spcPts val="0"/>
              </a:spcAft>
              <a:defRPr/>
            </a:lvl7pPr>
            <a:lvl8pPr marL="1370988" marR="0" indent="0" algn="l" rtl="0">
              <a:spcBef>
                <a:spcPts val="0"/>
              </a:spcBef>
              <a:spcAft>
                <a:spcPts val="0"/>
              </a:spcAft>
              <a:defRPr/>
            </a:lvl8pPr>
            <a:lvl9pPr marL="1827972"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430"/>
            <a:ext cx="6048299" cy="369299"/>
          </a:xfrm>
          <a:prstGeom prst="rect">
            <a:avLst/>
          </a:prstGeom>
          <a:noFill/>
          <a:ln>
            <a:noFill/>
          </a:ln>
        </p:spPr>
        <p:txBody>
          <a:bodyPr lIns="91389" tIns="91389" rIns="91389" bIns="91389" anchor="t" anchorCtr="0"/>
          <a:lstStyle>
            <a:lvl1pPr marL="0" marR="0" indent="0" algn="l" rtl="0">
              <a:spcBef>
                <a:spcPts val="0"/>
              </a:spcBef>
              <a:spcAft>
                <a:spcPts val="0"/>
              </a:spcAft>
              <a:buClr>
                <a:srgbClr val="2C95DD"/>
              </a:buClr>
              <a:buFont typeface="Arial"/>
              <a:buNone/>
              <a:defRPr/>
            </a:lvl1pPr>
            <a:lvl2pPr marL="457002" marR="0" indent="0" algn="ctr" rtl="0">
              <a:spcBef>
                <a:spcPts val="480"/>
              </a:spcBef>
              <a:spcAft>
                <a:spcPts val="0"/>
              </a:spcAft>
              <a:buClr>
                <a:srgbClr val="2C95DD"/>
              </a:buClr>
              <a:buFont typeface="Arial"/>
              <a:buNone/>
              <a:defRPr/>
            </a:lvl2pPr>
            <a:lvl3pPr marL="913986" marR="0" indent="0" algn="ctr" rtl="0">
              <a:spcBef>
                <a:spcPts val="400"/>
              </a:spcBef>
              <a:spcAft>
                <a:spcPts val="0"/>
              </a:spcAft>
              <a:buClr>
                <a:srgbClr val="2C95DD"/>
              </a:buClr>
              <a:buFont typeface="Arial"/>
              <a:buNone/>
              <a:defRPr/>
            </a:lvl3pPr>
            <a:lvl4pPr marL="1370988" marR="0" indent="0" algn="ctr" rtl="0">
              <a:spcBef>
                <a:spcPts val="360"/>
              </a:spcBef>
              <a:spcAft>
                <a:spcPts val="0"/>
              </a:spcAft>
              <a:buClr>
                <a:srgbClr val="2C95DD"/>
              </a:buClr>
              <a:buFont typeface="Arial"/>
              <a:buNone/>
              <a:defRPr/>
            </a:lvl4pPr>
            <a:lvl5pPr marL="1827972" marR="0" indent="0" algn="ctr" rtl="0">
              <a:spcBef>
                <a:spcPts val="360"/>
              </a:spcBef>
              <a:spcAft>
                <a:spcPts val="0"/>
              </a:spcAft>
              <a:buClr>
                <a:srgbClr val="2C95DD"/>
              </a:buClr>
              <a:buFont typeface="Arial"/>
              <a:buNone/>
              <a:defRPr/>
            </a:lvl5pPr>
            <a:lvl6pPr marL="2284974" marR="0" indent="0" algn="ctr" rtl="0">
              <a:spcBef>
                <a:spcPts val="400"/>
              </a:spcBef>
              <a:buClr>
                <a:srgbClr val="ACACAC"/>
              </a:buClr>
              <a:buFont typeface="Arial"/>
              <a:buNone/>
              <a:defRPr/>
            </a:lvl6pPr>
            <a:lvl7pPr marL="2741958" marR="0" indent="0" algn="ctr" rtl="0">
              <a:spcBef>
                <a:spcPts val="400"/>
              </a:spcBef>
              <a:buClr>
                <a:srgbClr val="ACACAC"/>
              </a:buClr>
              <a:buFont typeface="Arial"/>
              <a:buNone/>
              <a:defRPr/>
            </a:lvl7pPr>
            <a:lvl8pPr marL="3198960" marR="0" indent="0" algn="ctr" rtl="0">
              <a:spcBef>
                <a:spcPts val="400"/>
              </a:spcBef>
              <a:buClr>
                <a:srgbClr val="ACACAC"/>
              </a:buClr>
              <a:buFont typeface="Arial"/>
              <a:buNone/>
              <a:defRPr/>
            </a:lvl8pPr>
            <a:lvl9pPr marL="3655961"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48"/>
            <a:ext cx="5026500" cy="276899"/>
          </a:xfrm>
          <a:prstGeom prst="rect">
            <a:avLst/>
          </a:prstGeom>
          <a:noFill/>
          <a:ln>
            <a:noFill/>
          </a:ln>
        </p:spPr>
        <p:txBody>
          <a:bodyPr lIns="91389" tIns="91389" rIns="91389" bIns="91389"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8" name="TextBox 7"/>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75218FA2-8EEF-C941-BA6F-FC69AED90C3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9" name="TextBox 8"/>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10"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2" y="371012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552785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6" name="TextBox 5"/>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6FB40428-3FB6-404A-8573-98B2CBF62F2B}"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7" name="TextBox 6"/>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8"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bwMode="gray">
          <a:xfrm>
            <a:off x="1017588" y="1130535"/>
            <a:ext cx="6048376" cy="1230080"/>
          </a:xfrm>
          <a:prstGeom prst="rect">
            <a:avLst/>
          </a:prstGeom>
          <a:noFill/>
        </p:spPr>
        <p:txBody>
          <a:bodyPr lIns="0" tIns="0" rIns="0" bIns="0" anchor="b" anchorCtr="0">
            <a:spAutoFit/>
          </a:bodyPr>
          <a:lstStyle>
            <a:lvl1pPr algn="l" defTabSz="913986"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spTree>
    <p:extLst>
      <p:ext uri="{BB962C8B-B14F-4D97-AF65-F5344CB8AC3E}">
        <p14:creationId xmlns:p14="http://schemas.microsoft.com/office/powerpoint/2010/main" val="3366546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4" name="Rectangle 3"/>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5" name="TextBox 4"/>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D408246C-5950-0943-AE83-AAB7F61D3C4F}"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6" name="TextBox 5"/>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7"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bwMode="gray">
          <a:xfrm>
            <a:off x="670455" y="-984905"/>
            <a:ext cx="6048376" cy="4013406"/>
          </a:xfrm>
          <a:prstGeom prst="rect">
            <a:avLst/>
          </a:prstGeom>
          <a:noFill/>
          <a:effectLst>
            <a:reflection stA="50000" endPos="75000" dist="12700" dir="5400000" sy="-100000" algn="bl" rotWithShape="0"/>
          </a:effectLst>
        </p:spPr>
        <p:txBody>
          <a:bodyPr lIns="0" tIns="0" rIns="0" bIns="0" anchor="b" anchorCtr="0">
            <a:spAutoFit/>
          </a:bodyPr>
          <a:lstStyle>
            <a:lvl1pPr algn="l" defTabSz="913986"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38284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86488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7"/>
            <a:ext cx="8410574" cy="3038475"/>
          </a:xfrm>
          <a:prstGeom prst="rect">
            <a:avLst/>
          </a:prstGeom>
          <a:noFill/>
        </p:spPr>
        <p:txBody>
          <a:bodyPr lIns="0" tIns="0" rIns="0" bIns="0">
            <a:noAutofit/>
          </a:bodyPr>
          <a:lstStyle>
            <a:lvl1pPr>
              <a:spcBef>
                <a:spcPts val="1200"/>
              </a:spcBef>
              <a:buClr>
                <a:schemeClr val="bg1"/>
              </a:buClr>
              <a:buFont typeface="Wingdings" pitchFamily="2" charset="2"/>
              <a:buChar char=""/>
              <a:defRPr sz="2400">
                <a:solidFill>
                  <a:schemeClr val="bg1"/>
                </a:solidFill>
                <a:latin typeface="Arial"/>
                <a:cs typeface="Arial"/>
              </a:defRPr>
            </a:lvl1pPr>
            <a:lvl2pPr>
              <a:spcBef>
                <a:spcPts val="300"/>
              </a:spcBef>
              <a:buClr>
                <a:schemeClr val="bg1"/>
              </a:buClr>
              <a:buFont typeface="Verdana" pitchFamily="34" charset="0"/>
              <a:buChar char="–"/>
              <a:defRPr sz="2000">
                <a:solidFill>
                  <a:schemeClr val="bg1"/>
                </a:solidFill>
                <a:latin typeface="Arial"/>
                <a:cs typeface="Arial"/>
              </a:defRPr>
            </a:lvl2pPr>
            <a:lvl3pPr>
              <a:spcBef>
                <a:spcPts val="300"/>
              </a:spcBef>
              <a:buClr>
                <a:schemeClr val="bg1"/>
              </a:buClr>
              <a:buFont typeface="Verdana" pitchFamily="34" charset="0"/>
              <a:buChar char="▪"/>
              <a:defRPr sz="1600">
                <a:solidFill>
                  <a:schemeClr val="bg1"/>
                </a:solidFill>
                <a:latin typeface="Arial"/>
                <a:cs typeface="Arial"/>
              </a:defRPr>
            </a:lvl3pPr>
            <a:lvl4pPr marL="1658184" indent="-287212">
              <a:spcBef>
                <a:spcPts val="300"/>
              </a:spcBef>
              <a:buClr>
                <a:schemeClr val="bg1"/>
              </a:buClr>
              <a:buFont typeface="Verdana" pitchFamily="34" charset="0"/>
              <a:buChar char="—"/>
              <a:defRPr sz="1200">
                <a:solidFill>
                  <a:schemeClr val="bg1"/>
                </a:solidFill>
                <a:latin typeface="Arial"/>
                <a:cs typeface="Arial"/>
              </a:defRPr>
            </a:lvl4pPr>
            <a:lvl5pPr>
              <a:spcBef>
                <a:spcPts val="300"/>
              </a:spcBef>
              <a:buClr>
                <a:schemeClr val="bg1"/>
              </a:buClr>
              <a:buFont typeface="Verdana" pitchFamily="34" charset="0"/>
              <a:buChar char="»"/>
              <a:defRPr sz="1100">
                <a:solidFill>
                  <a:schemeClr val="bg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9789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with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5163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86501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4" name="TextBox 3"/>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EDC2B28D-F8A8-3B4F-A25A-DCDA6E95E01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5" name="TextBox 4"/>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6719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3" name="TextBox 2"/>
          <p:cNvSpPr txBox="1"/>
          <p:nvPr userDrawn="1"/>
        </p:nvSpPr>
        <p:spPr>
          <a:xfrm>
            <a:off x="1701800" y="3094057"/>
            <a:ext cx="5689600" cy="446240"/>
          </a:xfrm>
          <a:prstGeom prst="rect">
            <a:avLst/>
          </a:prstGeom>
          <a:noFill/>
        </p:spPr>
        <p:txBody>
          <a:bodyPr lIns="91404" tIns="45702" rIns="91404" bIns="45702">
            <a:spAutoFit/>
          </a:bodyPr>
          <a:lstStyle/>
          <a:p>
            <a:pPr algn="ctr">
              <a:defRPr/>
            </a:pPr>
            <a:r>
              <a:rPr lang="en-US" sz="2300" kern="1200" dirty="0">
                <a:solidFill>
                  <a:srgbClr val="F27C3A"/>
                </a:solidFill>
                <a:ea typeface="ＭＳ Ｐゴシック" charset="0"/>
              </a:rPr>
              <a:t>BUILT FOR THE</a:t>
            </a:r>
            <a:r>
              <a:rPr lang="en-US" sz="2300" kern="1200" cap="all" dirty="0">
                <a:solidFill>
                  <a:srgbClr val="F27C3A"/>
                </a:solidFill>
                <a:ea typeface="ＭＳ Ｐゴシック" charset="0"/>
              </a:rPr>
              <a:t> </a:t>
            </a:r>
            <a:r>
              <a:rPr lang="en-US" sz="2300" kern="1200" dirty="0">
                <a:solidFill>
                  <a:srgbClr val="3EA7BC"/>
                </a:solidFill>
                <a:ea typeface="ＭＳ Ｐゴシック" charset="0"/>
              </a:rPr>
              <a:t>SPEED OF BUSINESS</a:t>
            </a:r>
          </a:p>
        </p:txBody>
      </p:sp>
      <p:pic>
        <p:nvPicPr>
          <p:cNvPr id="4" name="Picture 10"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r="5548"/>
          <a:stretch>
            <a:fillRect/>
          </a:stretch>
        </p:blipFill>
        <p:spPr bwMode="auto">
          <a:xfrm>
            <a:off x="1973331" y="1658981"/>
            <a:ext cx="51895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584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Presentation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4"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5" name="Subtitle 2"/>
          <p:cNvSpPr>
            <a:spLocks noGrp="1"/>
          </p:cNvSpPr>
          <p:nvPr>
            <p:ph type="subTitle" idx="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smtClean="0"/>
              <a:t>Click to edit Master subtitle style</a:t>
            </a:r>
            <a:endParaRPr lang="en-US" dirty="0"/>
          </a:p>
        </p:txBody>
      </p:sp>
      <p:sp>
        <p:nvSpPr>
          <p:cNvPr id="6" name="Content Placeholder 6"/>
          <p:cNvSpPr>
            <a:spLocks noGrp="1"/>
          </p:cNvSpPr>
          <p:nvPr>
            <p:ph sz="quarter" idx="11"/>
          </p:nvPr>
        </p:nvSpPr>
        <p:spPr bwMode="gray">
          <a:xfrm>
            <a:off x="908582" y="371012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2218685052"/>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Onl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66763" y="325437"/>
            <a:ext cx="8410499" cy="460500"/>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Tree>
    <p:extLst>
      <p:ext uri="{BB962C8B-B14F-4D97-AF65-F5344CB8AC3E}">
        <p14:creationId xmlns:p14="http://schemas.microsoft.com/office/powerpoint/2010/main" val="39385576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6" name="Text Placeholder 5"/>
          <p:cNvSpPr>
            <a:spLocks noGrp="1"/>
          </p:cNvSpPr>
          <p:nvPr>
            <p:ph type="body" sz="quarter" idx="12" hasCustomPrompt="1"/>
          </p:nvPr>
        </p:nvSpPr>
        <p:spPr>
          <a:xfrm>
            <a:off x="381018" y="790575"/>
            <a:ext cx="8410575" cy="323850"/>
          </a:xfrm>
          <a:prstGeom prst="rect">
            <a:avLst/>
          </a:prstGeom>
        </p:spPr>
        <p:txBody>
          <a:bodyPr lIns="0" tIns="45702" rIns="0" bIns="45702"/>
          <a:lstStyle>
            <a:lvl1pPr marL="0" indent="0">
              <a:buNone/>
              <a:defRPr sz="1800">
                <a:solidFill>
                  <a:schemeClr val="bg1"/>
                </a:solidFill>
              </a:defRPr>
            </a:lvl1pPr>
            <a:lvl2pPr marL="457002" indent="0">
              <a:buNone/>
              <a:defRPr>
                <a:solidFill>
                  <a:schemeClr val="bg1"/>
                </a:solidFill>
              </a:defRPr>
            </a:lvl2pPr>
            <a:lvl3pPr marL="913986" indent="0">
              <a:buNone/>
              <a:defRPr>
                <a:solidFill>
                  <a:schemeClr val="bg1"/>
                </a:solidFill>
              </a:defRPr>
            </a:lvl3pPr>
            <a:lvl4pPr marL="1370988" indent="0">
              <a:buNone/>
              <a:defRPr>
                <a:solidFill>
                  <a:schemeClr val="bg1"/>
                </a:solidFill>
              </a:defRPr>
            </a:lvl4pPr>
            <a:lvl5pPr marL="1827972"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2069642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ubtitle &amp;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18" y="1417322"/>
            <a:ext cx="8410575" cy="303085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5"/>
          <p:cNvSpPr>
            <a:spLocks noGrp="1"/>
          </p:cNvSpPr>
          <p:nvPr>
            <p:ph type="body" sz="quarter" idx="12" hasCustomPrompt="1"/>
          </p:nvPr>
        </p:nvSpPr>
        <p:spPr>
          <a:xfrm>
            <a:off x="381018" y="790575"/>
            <a:ext cx="8410575" cy="323850"/>
          </a:xfrm>
          <a:prstGeom prst="rect">
            <a:avLst/>
          </a:prstGeom>
        </p:spPr>
        <p:txBody>
          <a:bodyPr lIns="0" tIns="45702" rIns="0" bIns="45702"/>
          <a:lstStyle>
            <a:lvl1pPr marL="0" indent="0">
              <a:buNone/>
              <a:defRPr sz="1800">
                <a:solidFill>
                  <a:schemeClr val="bg1"/>
                </a:solidFill>
              </a:defRPr>
            </a:lvl1pPr>
            <a:lvl2pPr marL="457002" indent="0">
              <a:buNone/>
              <a:defRPr>
                <a:solidFill>
                  <a:schemeClr val="bg1"/>
                </a:solidFill>
              </a:defRPr>
            </a:lvl2pPr>
            <a:lvl3pPr marL="913986" indent="0">
              <a:buNone/>
              <a:defRPr>
                <a:solidFill>
                  <a:schemeClr val="bg1"/>
                </a:solidFill>
              </a:defRPr>
            </a:lvl3pPr>
            <a:lvl4pPr marL="1370988" indent="0">
              <a:buNone/>
              <a:defRPr>
                <a:solidFill>
                  <a:schemeClr val="bg1"/>
                </a:solidFill>
              </a:defRPr>
            </a:lvl4pPr>
            <a:lvl5pPr marL="1827972"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32045288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01" y="1085852"/>
            <a:ext cx="4041710"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4"/>
          <p:cNvSpPr>
            <a:spLocks noGrp="1"/>
          </p:cNvSpPr>
          <p:nvPr>
            <p:ph type="body" sz="quarter" idx="12"/>
          </p:nvPr>
        </p:nvSpPr>
        <p:spPr>
          <a:xfrm>
            <a:off x="4749865" y="1085852"/>
            <a:ext cx="4041710"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493421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18" y="1085852"/>
            <a:ext cx="8410575"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28232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5" name="Rectangle 4"/>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dirty="0">
              <a:solidFill>
                <a:srgbClr val="FFFFFF"/>
              </a:solidFill>
              <a:latin typeface="Arial"/>
            </a:endParaRPr>
          </a:p>
        </p:txBody>
      </p:sp>
      <p:pic>
        <p:nvPicPr>
          <p:cNvPr id="7" name="Picture 10" descr="Pivotal_Logo_whit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38"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lIns="91404" tIns="45702" rIns="91404" bIns="45702"/>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4730146"/>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lumMod val="7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a:solidFill>
                <a:srgbClr val="FFFFFF"/>
              </a:solidFill>
              <a:latin typeface="Arial"/>
            </a:endParaRPr>
          </a:p>
        </p:txBody>
      </p:sp>
      <p:pic>
        <p:nvPicPr>
          <p:cNvPr id="3" name="Picture 2" descr="connect_the_dots_grn.png"/>
          <p:cNvPicPr>
            <a:picLocks noChangeAspect="1"/>
          </p:cNvPicPr>
          <p:nvPr userDrawn="1"/>
        </p:nvPicPr>
        <p:blipFill rotWithShape="1">
          <a:blip r:embed="rId2" cstate="print">
            <a:extLst>
              <a:ext uri="{28A0092B-C50C-407E-A947-70E740481C1C}">
                <a14:useLocalDpi xmlns:a14="http://schemas.microsoft.com/office/drawing/2010/main"/>
              </a:ext>
            </a:extLst>
          </a:blip>
          <a:srcRect l="4762" t="28532"/>
          <a:stretch/>
        </p:blipFill>
        <p:spPr>
          <a:xfrm>
            <a:off x="39" y="0"/>
            <a:ext cx="9143999" cy="5143500"/>
          </a:xfrm>
          <a:prstGeom prst="rect">
            <a:avLst/>
          </a:prstGeom>
        </p:spPr>
      </p:pic>
      <p:pic>
        <p:nvPicPr>
          <p:cNvPr id="16" name="Picture 15" descr="BeBold_Coverpage_1.jp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060450"/>
            <a:ext cx="9144000" cy="2197100"/>
          </a:xfrm>
          <a:prstGeom prst="rect">
            <a:avLst/>
          </a:prstGeom>
        </p:spPr>
      </p:pic>
      <p:sp>
        <p:nvSpPr>
          <p:cNvPr id="9" name="Rectangle 8"/>
          <p:cNvSpPr/>
          <p:nvPr userDrawn="1"/>
        </p:nvSpPr>
        <p:spPr>
          <a:xfrm>
            <a:off x="3810000" y="3798062"/>
            <a:ext cx="1533144" cy="637032"/>
          </a:xfrm>
          <a:prstGeom prst="rect">
            <a:avLst/>
          </a:prstGeom>
          <a:solidFill>
            <a:schemeClr val="tx2">
              <a:lumMod val="75000"/>
            </a:schemeClr>
          </a:solidFill>
          <a:ln w="6350" cmpd="sng">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a:solidFill>
                <a:srgbClr val="FFFFFF"/>
              </a:solidFill>
              <a:latin typeface="Arial"/>
            </a:endParaRPr>
          </a:p>
        </p:txBody>
      </p:sp>
      <p:pic>
        <p:nvPicPr>
          <p:cNvPr id="10" name="Picture 9" descr="Pivotal_White_RG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4043172" y="3987800"/>
            <a:ext cx="1066800" cy="250584"/>
          </a:xfrm>
          <a:prstGeom prst="rect">
            <a:avLst/>
          </a:prstGeom>
        </p:spPr>
      </p:pic>
    </p:spTree>
    <p:extLst>
      <p:ext uri="{BB962C8B-B14F-4D97-AF65-F5344CB8AC3E}">
        <p14:creationId xmlns:p14="http://schemas.microsoft.com/office/powerpoint/2010/main" val="5199490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a:solidFill>
                <a:srgbClr val="FFFFFF"/>
              </a:solidFill>
              <a:latin typeface="Arial"/>
            </a:endParaRPr>
          </a:p>
        </p:txBody>
      </p:sp>
      <p:pic>
        <p:nvPicPr>
          <p:cNvPr id="4" name="Picture 3" descr="Pivotal_white_large.png"/>
          <p:cNvPicPr>
            <a:picLocks noChangeAspect="1"/>
          </p:cNvPicPr>
          <p:nvPr userDrawn="1"/>
        </p:nvPicPr>
        <p:blipFill>
          <a:blip r:embed="rId2"/>
          <a:stretch>
            <a:fillRect/>
          </a:stretch>
        </p:blipFill>
        <p:spPr>
          <a:xfrm>
            <a:off x="2209800" y="1885950"/>
            <a:ext cx="4876800" cy="1227666"/>
          </a:xfrm>
          <a:prstGeom prst="rect">
            <a:avLst/>
          </a:prstGeom>
        </p:spPr>
      </p:pic>
    </p:spTree>
    <p:extLst>
      <p:ext uri="{BB962C8B-B14F-4D97-AF65-F5344CB8AC3E}">
        <p14:creationId xmlns:p14="http://schemas.microsoft.com/office/powerpoint/2010/main" val="3984020486"/>
      </p:ext>
    </p:extLst>
  </p:cSld>
  <p:clrMapOvr>
    <a:masterClrMapping/>
  </p:clrMapOvr>
  <p:transition xmlns:p14="http://schemas.microsoft.com/office/powerpoint/2010/mai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dirty="0">
              <a:solidFill>
                <a:srgbClr val="FFFFFF"/>
              </a:solidFill>
              <a:latin typeface="Arial"/>
            </a:endParaRPr>
          </a:p>
        </p:txBody>
      </p:sp>
      <p:sp>
        <p:nvSpPr>
          <p:cNvPr id="2" name="Title 1"/>
          <p:cNvSpPr>
            <a:spLocks noGrp="1"/>
          </p:cNvSpPr>
          <p:nvPr>
            <p:ph type="ctrTitle" hasCustomPrompt="1"/>
          </p:nvPr>
        </p:nvSpPr>
        <p:spPr bwMode="gray">
          <a:xfrm>
            <a:off x="890585" y="1813546"/>
            <a:ext cx="7772400" cy="507831"/>
          </a:xfrm>
          <a:prstGeom prst="rect">
            <a:avLst/>
          </a:prstGeom>
          <a:noFill/>
        </p:spPr>
        <p:txBody>
          <a:bodyPr wrap="square" lIns="0" tIns="0" rIns="0" bIns="0" anchor="b" anchorCtr="0">
            <a:spAutoFit/>
          </a:bodyPr>
          <a:lstStyle>
            <a:lvl1pPr>
              <a:lnSpc>
                <a:spcPct val="90000"/>
              </a:lnSpc>
              <a:defRPr sz="3600" b="1" cap="none">
                <a:solidFill>
                  <a:schemeClr val="bg1"/>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7" y="2409617"/>
            <a:ext cx="7772400" cy="369332"/>
          </a:xfrm>
          <a:prstGeom prst="rect">
            <a:avLst/>
          </a:prstGeom>
          <a:noFill/>
        </p:spPr>
        <p:txBody>
          <a:bodyPr wrap="square" lIns="0" tIns="0" rIns="0" bIns="0">
            <a:spAutoFit/>
          </a:bodyPr>
          <a:lstStyle>
            <a:lvl1pPr marL="0" indent="0" algn="l">
              <a:spcBef>
                <a:spcPts val="0"/>
              </a:spcBef>
              <a:buNone/>
              <a:defRPr sz="2400">
                <a:solidFill>
                  <a:schemeClr val="accent1"/>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890586" y="2992474"/>
            <a:ext cx="777240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75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7"/>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pic>
        <p:nvPicPr>
          <p:cNvPr id="11" name="Picture 10" descr="Pivotal_White.png"/>
          <p:cNvPicPr>
            <a:picLocks noChangeAspect="1"/>
          </p:cNvPicPr>
          <p:nvPr userDrawn="1"/>
        </p:nvPicPr>
        <p:blipFill rotWithShape="1">
          <a:blip r:embed="rId2" cstate="print">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spTree>
    <p:extLst>
      <p:ext uri="{BB962C8B-B14F-4D97-AF65-F5344CB8AC3E}">
        <p14:creationId xmlns:p14="http://schemas.microsoft.com/office/powerpoint/2010/main" val="26391776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200" y="782226"/>
            <a:ext cx="8229600" cy="3657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82700183"/>
      </p:ext>
    </p:extLst>
  </p:cSld>
  <p:clrMapOvr>
    <a:masterClrMapping/>
  </p:clrMapOvr>
  <p:transition xmlns:p14="http://schemas.microsoft.com/office/powerpoint/2010/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63" y="785812"/>
            <a:ext cx="8410499" cy="346200"/>
          </a:xfrm>
          <a:prstGeom prst="rect">
            <a:avLst/>
          </a:prstGeom>
          <a:noFill/>
          <a:ln>
            <a:noFill/>
          </a:ln>
        </p:spPr>
        <p:txBody>
          <a:bodyPr lIns="91389" tIns="91389" rIns="91389" bIns="91389" anchor="t" anchorCtr="0"/>
          <a:lstStyle>
            <a:lvl1pPr marL="0" indent="0" rtl="0">
              <a:spcBef>
                <a:spcPts val="0"/>
              </a:spcBef>
              <a:buClr>
                <a:schemeClr val="lt1"/>
              </a:buClr>
              <a:buFont typeface="Arial"/>
              <a:buNone/>
              <a:defRPr/>
            </a:lvl1pPr>
            <a:lvl2pPr marL="457002" indent="0" rtl="0">
              <a:spcBef>
                <a:spcPts val="0"/>
              </a:spcBef>
              <a:buNone/>
              <a:defRPr/>
            </a:lvl2pPr>
            <a:lvl3pPr marL="913986" indent="0" rtl="0">
              <a:spcBef>
                <a:spcPts val="0"/>
              </a:spcBef>
              <a:buNone/>
              <a:defRPr/>
            </a:lvl3pPr>
            <a:lvl4pPr marL="1370988" indent="0" rtl="0">
              <a:spcBef>
                <a:spcPts val="0"/>
              </a:spcBef>
              <a:buNone/>
              <a:defRPr/>
            </a:lvl4pPr>
            <a:lvl5pPr marL="1827972" indent="0" rtl="0">
              <a:spcBef>
                <a:spcPts val="0"/>
              </a:spcBef>
              <a:buNone/>
              <a:defRPr/>
            </a:lvl5pPr>
            <a:lvl6pPr marL="2284974" indent="0" rtl="0">
              <a:spcBef>
                <a:spcPts val="0"/>
              </a:spcBef>
              <a:buFont typeface="Arial"/>
              <a:buNone/>
              <a:defRPr/>
            </a:lvl6pPr>
            <a:lvl7pPr marL="2741958" indent="0" rtl="0">
              <a:spcBef>
                <a:spcPts val="0"/>
              </a:spcBef>
              <a:buFont typeface="Arial"/>
              <a:buNone/>
              <a:defRPr/>
            </a:lvl7pPr>
            <a:lvl8pPr marL="3198960" indent="0" rtl="0">
              <a:spcBef>
                <a:spcPts val="0"/>
              </a:spcBef>
              <a:buFont typeface="Arial"/>
              <a:buNone/>
              <a:defRPr/>
            </a:lvl8pPr>
            <a:lvl9pPr marL="3655961" indent="0" rtl="0">
              <a:spcBef>
                <a:spcPts val="0"/>
              </a:spcBef>
              <a:buFont typeface="Arial"/>
              <a:buNone/>
              <a:defRPr/>
            </a:lvl9pPr>
          </a:lstStyle>
          <a:p>
            <a:endParaRPr/>
          </a:p>
        </p:txBody>
      </p:sp>
      <p:sp>
        <p:nvSpPr>
          <p:cNvPr id="59" name="Shape 59"/>
          <p:cNvSpPr txBox="1">
            <a:spLocks noGrp="1"/>
          </p:cNvSpPr>
          <p:nvPr>
            <p:ph type="title"/>
          </p:nvPr>
        </p:nvSpPr>
        <p:spPr>
          <a:xfrm>
            <a:off x="366763" y="325437"/>
            <a:ext cx="8410499" cy="460500"/>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240820"/>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88550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wo Columns">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66712" y="325484"/>
            <a:ext cx="8410574" cy="460373"/>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body" idx="1"/>
          </p:nvPr>
        </p:nvSpPr>
        <p:spPr>
          <a:xfrm>
            <a:off x="366712" y="1074768"/>
            <a:ext cx="4032464" cy="3382961"/>
          </a:xfrm>
          <a:prstGeom prst="rect">
            <a:avLst/>
          </a:prstGeom>
          <a:noFill/>
          <a:ln>
            <a:noFill/>
          </a:ln>
        </p:spPr>
        <p:txBody>
          <a:bodyPr lIns="91389" tIns="91389" rIns="91389" bIns="9138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184" indent="5554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txBox="1">
            <a:spLocks noGrp="1"/>
          </p:cNvSpPr>
          <p:nvPr>
            <p:ph type="body" idx="2"/>
          </p:nvPr>
        </p:nvSpPr>
        <p:spPr>
          <a:xfrm>
            <a:off x="4744823" y="1074768"/>
            <a:ext cx="4032464" cy="3382961"/>
          </a:xfrm>
          <a:prstGeom prst="rect">
            <a:avLst/>
          </a:prstGeom>
          <a:noFill/>
          <a:ln>
            <a:noFill/>
          </a:ln>
        </p:spPr>
        <p:txBody>
          <a:bodyPr lIns="91389" tIns="91389" rIns="91389" bIns="9138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184" indent="5554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0826782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33"/>
        <p:cNvGrpSpPr/>
        <p:nvPr/>
      </p:nvGrpSpPr>
      <p:grpSpPr>
        <a:xfrm>
          <a:off x="0" y="0"/>
          <a:ext cx="0" cy="0"/>
          <a:chOff x="0" y="0"/>
          <a:chExt cx="0" cy="0"/>
        </a:xfrm>
      </p:grpSpPr>
      <p:sp>
        <p:nvSpPr>
          <p:cNvPr id="34" name="Shape 34"/>
          <p:cNvSpPr>
            <a:spLocks noGrp="1"/>
          </p:cNvSpPr>
          <p:nvPr>
            <p:ph type="pic" idx="2"/>
          </p:nvPr>
        </p:nvSpPr>
        <p:spPr>
          <a:xfrm>
            <a:off x="366712" y="1074768"/>
            <a:ext cx="2073274" cy="3382961"/>
          </a:xfrm>
          <a:prstGeom prst="rect">
            <a:avLst/>
          </a:prstGeom>
          <a:noFill/>
          <a:ln>
            <a:noFill/>
          </a:ln>
        </p:spPr>
      </p:sp>
      <p:sp>
        <p:nvSpPr>
          <p:cNvPr id="35" name="Shape 35"/>
          <p:cNvSpPr txBox="1">
            <a:spLocks noGrp="1"/>
          </p:cNvSpPr>
          <p:nvPr>
            <p:ph type="title"/>
          </p:nvPr>
        </p:nvSpPr>
        <p:spPr>
          <a:xfrm>
            <a:off x="366712" y="325484"/>
            <a:ext cx="8410574" cy="460373"/>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2728913" y="1074768"/>
            <a:ext cx="6048376" cy="3382961"/>
          </a:xfrm>
          <a:prstGeom prst="rect">
            <a:avLst/>
          </a:prstGeom>
          <a:noFill/>
          <a:ln>
            <a:noFill/>
          </a:ln>
        </p:spPr>
        <p:txBody>
          <a:bodyPr lIns="91389" tIns="91389" rIns="91389" bIns="91389"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184" indent="55543"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1894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508116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rgbClr val="ADC339"/>
              </a:buClr>
              <a:buFont typeface="Wingdings" pitchFamily="2" charset="2"/>
              <a:buChar char=""/>
              <a:defRPr sz="2400">
                <a:solidFill>
                  <a:schemeClr val="bg2"/>
                </a:solidFill>
                <a:latin typeface="Arial"/>
                <a:cs typeface="Arial"/>
              </a:defRPr>
            </a:lvl1pPr>
            <a:lvl2pPr>
              <a:spcBef>
                <a:spcPts val="300"/>
              </a:spcBef>
              <a:buClr>
                <a:srgbClr val="ADC339"/>
              </a:buClr>
              <a:buFont typeface="Verdana" pitchFamily="34" charset="0"/>
              <a:buChar char="–"/>
              <a:defRPr sz="2000">
                <a:solidFill>
                  <a:schemeClr val="bg2"/>
                </a:solidFill>
                <a:latin typeface="Arial"/>
                <a:cs typeface="Arial"/>
              </a:defRPr>
            </a:lvl2pPr>
            <a:lvl3pPr>
              <a:spcBef>
                <a:spcPts val="300"/>
              </a:spcBef>
              <a:buClr>
                <a:srgbClr val="ADC339"/>
              </a:buClr>
              <a:buFont typeface="Verdana" pitchFamily="34" charset="0"/>
              <a:buChar char="▪"/>
              <a:defRPr sz="1600">
                <a:solidFill>
                  <a:schemeClr val="bg2"/>
                </a:solidFill>
                <a:latin typeface="Arial"/>
                <a:cs typeface="Arial"/>
              </a:defRPr>
            </a:lvl3pPr>
            <a:lvl4pPr marL="1658938" indent="-287338">
              <a:spcBef>
                <a:spcPts val="300"/>
              </a:spcBef>
              <a:buClr>
                <a:srgbClr val="ADC339"/>
              </a:buClr>
              <a:buFont typeface="Verdana" pitchFamily="34" charset="0"/>
              <a:buChar char="—"/>
              <a:defRPr sz="1200">
                <a:solidFill>
                  <a:schemeClr val="bg2"/>
                </a:solidFill>
                <a:latin typeface="Arial"/>
                <a:cs typeface="Arial"/>
              </a:defRPr>
            </a:lvl4pPr>
            <a:lvl5pPr>
              <a:spcBef>
                <a:spcPts val="300"/>
              </a:spcBef>
              <a:buClr>
                <a:srgbClr val="ADC339"/>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6756775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2">
                  <a:lumMod val="60000"/>
                  <a:lumOff val="40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rgbClr val="1C7B70"/>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bg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1068435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dirty="0">
              <a:solidFill>
                <a:srgbClr val="FFFFFF"/>
              </a:solidFill>
              <a:latin typeface="Arial"/>
            </a:endParaRPr>
          </a:p>
        </p:txBody>
      </p:sp>
      <p:sp>
        <p:nvSpPr>
          <p:cNvPr id="2" name="Title 1"/>
          <p:cNvSpPr>
            <a:spLocks noGrp="1"/>
          </p:cNvSpPr>
          <p:nvPr>
            <p:ph type="ctrTitle" hasCustomPrompt="1"/>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2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9" name="TextBox 8"/>
          <p:cNvSpPr txBox="1"/>
          <p:nvPr userDrawn="1"/>
        </p:nvSpPr>
        <p:spPr bwMode="gray">
          <a:xfrm flipH="1">
            <a:off x="8553450" y="5021521"/>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11" name="TextBox 10"/>
          <p:cNvSpPr txBox="1"/>
          <p:nvPr userDrawn="1"/>
        </p:nvSpPr>
        <p:spPr bwMode="gray">
          <a:xfrm>
            <a:off x="366753" y="5018492"/>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ea typeface="+mn-ea"/>
              </a:rPr>
              <a:t>© 2014 Pivotal Software, Inc.  All rights reserved.</a:t>
            </a:r>
            <a:endParaRPr lang="en-US" sz="600" kern="1200" dirty="0">
              <a:solidFill>
                <a:srgbClr val="FFFFFF">
                  <a:lumMod val="50000"/>
                </a:srgbClr>
              </a:solidFill>
              <a:ea typeface="+mn-ea"/>
            </a:endParaRPr>
          </a:p>
        </p:txBody>
      </p:sp>
      <p:pic>
        <p:nvPicPr>
          <p:cNvPr id="10" name="Picture 9" descr="Pivotal_White.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926755" y="4642512"/>
            <a:ext cx="997234" cy="329674"/>
          </a:xfrm>
          <a:prstGeom prst="rect">
            <a:avLst/>
          </a:prstGeom>
        </p:spPr>
      </p:pic>
    </p:spTree>
    <p:extLst>
      <p:ext uri="{BB962C8B-B14F-4D97-AF65-F5344CB8AC3E}">
        <p14:creationId xmlns:p14="http://schemas.microsoft.com/office/powerpoint/2010/main" val="34859731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a:solidFill>
                <a:srgbClr val="FFFFFF"/>
              </a:solidFill>
              <a:latin typeface="Arial"/>
            </a:endParaRPr>
          </a:p>
        </p:txBody>
      </p:sp>
      <p:sp>
        <p:nvSpPr>
          <p:cNvPr id="12" name="Rectangle 11"/>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13" name="TextBox 12"/>
          <p:cNvSpPr txBox="1"/>
          <p:nvPr userDrawn="1"/>
        </p:nvSpPr>
        <p:spPr bwMode="gray">
          <a:xfrm flipH="1">
            <a:off x="8553450" y="5021521"/>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14" name="TextBox 13"/>
          <p:cNvSpPr txBox="1"/>
          <p:nvPr userDrawn="1"/>
        </p:nvSpPr>
        <p:spPr bwMode="gray">
          <a:xfrm>
            <a:off x="366753" y="5018492"/>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ea typeface="+mn-ea"/>
              </a:rPr>
              <a:t>© 2014 Pivotal Software, Inc.  All rights reserved.</a:t>
            </a:r>
            <a:endParaRPr lang="en-US" sz="60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73"/>
            <a:ext cx="6048376" cy="620683"/>
          </a:xfrm>
          <a:prstGeom prst="rect">
            <a:avLst/>
          </a:prstGeom>
          <a:noFill/>
        </p:spPr>
        <p:txBody>
          <a:bodyPr lIns="0" tIns="0" rIns="0" bIns="0" anchor="b" anchorCtr="0">
            <a:spAutoFit/>
          </a:bodyPr>
          <a:lstStyle>
            <a:lvl1pPr algn="l" defTabSz="913986"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4009"/>
            <a:ext cx="957262" cy="219455"/>
          </a:xfrm>
          <a:prstGeom prst="rect">
            <a:avLst/>
          </a:prstGeom>
        </p:spPr>
      </p:pic>
    </p:spTree>
    <p:extLst>
      <p:ext uri="{BB962C8B-B14F-4D97-AF65-F5344CB8AC3E}">
        <p14:creationId xmlns:p14="http://schemas.microsoft.com/office/powerpoint/2010/main" val="31157336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3"/>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lIns="91404" tIns="45702" rIns="91404" bIns="45702" rtlCol="0" anchor="ctr"/>
          <a:lstStyle/>
          <a:p>
            <a:pPr algn="ctr"/>
            <a:endParaRPr lang="en-US" sz="1800" kern="1200">
              <a:solidFill>
                <a:srgbClr val="4D4D4D"/>
              </a:solidFill>
              <a:latin typeface="Arial"/>
            </a:endParaRPr>
          </a:p>
        </p:txBody>
      </p:sp>
      <p:sp>
        <p:nvSpPr>
          <p:cNvPr id="2" name="Title 1"/>
          <p:cNvSpPr>
            <a:spLocks noGrp="1"/>
          </p:cNvSpPr>
          <p:nvPr>
            <p:ph type="ctrTitle" hasCustomPrompt="1"/>
          </p:nvPr>
        </p:nvSpPr>
        <p:spPr bwMode="gray">
          <a:xfrm>
            <a:off x="2728912" y="99559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173170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a:solidFill>
                <a:srgbClr val="FFFFFF"/>
              </a:solidFill>
              <a:latin typeface="Arial"/>
            </a:endParaRPr>
          </a:p>
        </p:txBody>
      </p:sp>
      <p:sp>
        <p:nvSpPr>
          <p:cNvPr id="13" name="Rectangle 1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14" name="TextBox 13"/>
          <p:cNvSpPr txBox="1"/>
          <p:nvPr userDrawn="1"/>
        </p:nvSpPr>
        <p:spPr bwMode="gray">
          <a:xfrm flipH="1">
            <a:off x="8553450" y="5021521"/>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15" name="TextBox 14"/>
          <p:cNvSpPr txBox="1"/>
          <p:nvPr userDrawn="1"/>
        </p:nvSpPr>
        <p:spPr bwMode="gray">
          <a:xfrm>
            <a:off x="366753" y="5018492"/>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ea typeface="+mn-ea"/>
              </a:rPr>
              <a:t>© 2014 Pivotal Software, Inc.  All rights reserved.</a:t>
            </a:r>
            <a:endParaRPr lang="en-US" sz="600" kern="1200" dirty="0">
              <a:solidFill>
                <a:srgbClr val="FFFFFF">
                  <a:lumMod val="50000"/>
                </a:srgbClr>
              </a:solidFill>
              <a:ea typeface="+mn-ea"/>
            </a:endParaRPr>
          </a:p>
        </p:txBody>
      </p:sp>
      <p:sp>
        <p:nvSpPr>
          <p:cNvPr id="16" name="Title 1"/>
          <p:cNvSpPr>
            <a:spLocks noGrp="1"/>
          </p:cNvSpPr>
          <p:nvPr>
            <p:ph type="ctrTitle" hasCustomPrompt="1"/>
          </p:nvPr>
        </p:nvSpPr>
        <p:spPr bwMode="gray">
          <a:xfrm>
            <a:off x="670455" y="1674339"/>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3986"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926755" y="4642512"/>
            <a:ext cx="997234" cy="329674"/>
          </a:xfrm>
          <a:prstGeom prst="rect">
            <a:avLst/>
          </a:prstGeom>
        </p:spPr>
      </p:pic>
    </p:spTree>
    <p:extLst>
      <p:ext uri="{BB962C8B-B14F-4D97-AF65-F5344CB8AC3E}">
        <p14:creationId xmlns:p14="http://schemas.microsoft.com/office/powerpoint/2010/main" val="9454846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8"/>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389" tIns="45682" rIns="91389" bIns="45682"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389" tIns="45682" rIns="91389" bIns="45682"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526" y="5021309"/>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339" y="4713287"/>
            <a:ext cx="957299" cy="2208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7395348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35853158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12478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AU" smtClean="0"/>
              <a:t>Click to edit Master text styles</a:t>
            </a:r>
          </a:p>
        </p:txBody>
      </p:sp>
      <p:sp>
        <p:nvSpPr>
          <p:cNvPr id="5"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70638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AU"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AU" smtClean="0"/>
              <a:t>Click to edit Master title style</a:t>
            </a:r>
            <a:endParaRPr lang="en-US" dirty="0"/>
          </a:p>
        </p:txBody>
      </p:sp>
      <p:sp>
        <p:nvSpPr>
          <p:cNvPr id="8" name="Content Placeholder 3"/>
          <p:cNvSpPr>
            <a:spLocks noGrp="1"/>
          </p:cNvSpPr>
          <p:nvPr>
            <p:ph sz="quarter" idx="10"/>
          </p:nvPr>
        </p:nvSpPr>
        <p:spPr bwMode="gray">
          <a:xfrm>
            <a:off x="366715" y="1419227"/>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6614832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41" y="1074738"/>
            <a:ext cx="2073275" cy="3382962"/>
          </a:xfrm>
          <a:prstGeom prst="rect">
            <a:avLst/>
          </a:prstGeom>
          <a:noFill/>
        </p:spPr>
        <p:txBody>
          <a:bodyPr lIns="91404" tIns="45702" rIns="91404" bIns="45702"/>
          <a:lstStyle>
            <a:lvl1pPr marL="0" indent="0">
              <a:buNone/>
              <a:defRPr sz="1600">
                <a:latin typeface="Verdana" pitchFamily="34" charset="0"/>
              </a:defRPr>
            </a:lvl1pPr>
            <a:lvl2pPr marL="457002" indent="0">
              <a:buNone/>
              <a:defRPr sz="2800"/>
            </a:lvl2pPr>
            <a:lvl3pPr marL="913986" indent="0">
              <a:buNone/>
              <a:defRPr sz="2400"/>
            </a:lvl3pPr>
            <a:lvl4pPr marL="1370988" indent="0">
              <a:buNone/>
              <a:defRPr sz="2000"/>
            </a:lvl4pPr>
            <a:lvl5pPr marL="1827972" indent="0">
              <a:buNone/>
              <a:defRPr sz="2000"/>
            </a:lvl5pPr>
            <a:lvl6pPr marL="2284974" indent="0">
              <a:buNone/>
              <a:defRPr sz="2000"/>
            </a:lvl6pPr>
            <a:lvl7pPr marL="2741958" indent="0">
              <a:buNone/>
              <a:defRPr sz="2000"/>
            </a:lvl7pPr>
            <a:lvl8pPr marL="3198960" indent="0">
              <a:buNone/>
              <a:defRPr sz="2000"/>
            </a:lvl8pPr>
            <a:lvl9pPr marL="3655961" indent="0">
              <a:buNone/>
              <a:defRPr sz="2000"/>
            </a:lvl9pPr>
          </a:lstStyle>
          <a:p>
            <a:r>
              <a:rPr lang="en-AU" smtClean="0"/>
              <a:t>Drag picture to placeholder or click icon to add</a:t>
            </a:r>
            <a:endParaRPr lang="en-US" dirty="0"/>
          </a:p>
        </p:txBody>
      </p:sp>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184" indent="-287212">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5993739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41" y="1419227"/>
            <a:ext cx="2073275" cy="3038475"/>
          </a:xfrm>
          <a:prstGeom prst="rect">
            <a:avLst/>
          </a:prstGeom>
          <a:noFill/>
        </p:spPr>
        <p:txBody>
          <a:bodyPr lIns="91404" tIns="45702" rIns="91404" bIns="45702"/>
          <a:lstStyle>
            <a:lvl1pPr marL="0" indent="0">
              <a:buNone/>
              <a:defRPr sz="1600">
                <a:latin typeface="Arial"/>
                <a:cs typeface="Arial"/>
              </a:defRPr>
            </a:lvl1pPr>
            <a:lvl2pPr marL="457002" indent="0">
              <a:buNone/>
              <a:defRPr sz="2800"/>
            </a:lvl2pPr>
            <a:lvl3pPr marL="913986" indent="0">
              <a:buNone/>
              <a:defRPr sz="2400"/>
            </a:lvl3pPr>
            <a:lvl4pPr marL="1370988" indent="0">
              <a:buNone/>
              <a:defRPr sz="2000"/>
            </a:lvl4pPr>
            <a:lvl5pPr marL="1827972" indent="0">
              <a:buNone/>
              <a:defRPr sz="2000"/>
            </a:lvl5pPr>
            <a:lvl6pPr marL="2284974" indent="0">
              <a:buNone/>
              <a:defRPr sz="2000"/>
            </a:lvl6pPr>
            <a:lvl7pPr marL="2741958" indent="0">
              <a:buNone/>
              <a:defRPr sz="2000"/>
            </a:lvl7pPr>
            <a:lvl8pPr marL="3198960" indent="0">
              <a:buNone/>
              <a:defRPr sz="2000"/>
            </a:lvl8pPr>
            <a:lvl9pPr marL="3655961" indent="0">
              <a:buNone/>
              <a:defRPr sz="2000"/>
            </a:lvl9pPr>
          </a:lstStyle>
          <a:p>
            <a:r>
              <a:rPr lang="en-AU" smtClean="0"/>
              <a:t>Drag picture to placeholder or click icon to add</a:t>
            </a:r>
            <a:endParaRPr lang="en-US" dirty="0"/>
          </a:p>
        </p:txBody>
      </p:sp>
      <p:sp>
        <p:nvSpPr>
          <p:cNvPr id="9"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AU" smtClean="0"/>
              <a:t>Click to edit Master title style</a:t>
            </a:r>
            <a:endParaRPr lang="en-US" dirty="0"/>
          </a:p>
        </p:txBody>
      </p:sp>
      <p:sp>
        <p:nvSpPr>
          <p:cNvPr id="10"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AU" smtClean="0"/>
              <a:t>Click to edit Master text styles</a:t>
            </a:r>
          </a:p>
        </p:txBody>
      </p:sp>
      <p:sp>
        <p:nvSpPr>
          <p:cNvPr id="11" name="Content Placeholder 3"/>
          <p:cNvSpPr>
            <a:spLocks noGrp="1"/>
          </p:cNvSpPr>
          <p:nvPr>
            <p:ph sz="quarter" idx="11"/>
          </p:nvPr>
        </p:nvSpPr>
        <p:spPr bwMode="gray">
          <a:xfrm>
            <a:off x="2728913" y="1419227"/>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266243319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AU" smtClean="0"/>
              <a:t>Click to edit Master text styles</a:t>
            </a:r>
          </a:p>
          <a:p>
            <a:pPr lvl="1"/>
            <a:r>
              <a:rPr lang="en-AU" smtClean="0"/>
              <a:t>Second level</a:t>
            </a:r>
          </a:p>
          <a:p>
            <a:pPr lvl="2"/>
            <a:r>
              <a:rPr lang="en-AU" smtClean="0"/>
              <a:t>Third level</a:t>
            </a:r>
          </a:p>
          <a:p>
            <a:pPr lvl="3"/>
            <a:r>
              <a:rPr lang="en-AU" smtClean="0"/>
              <a:t>Fourth level</a:t>
            </a:r>
          </a:p>
          <a:p>
            <a:pPr lvl="4"/>
            <a:r>
              <a:rPr lang="en-AU" smtClean="0"/>
              <a:t>Fifth level</a:t>
            </a:r>
            <a:endParaRPr lang="en-US" dirty="0"/>
          </a:p>
        </p:txBody>
      </p:sp>
    </p:spTree>
    <p:extLst>
      <p:ext uri="{BB962C8B-B14F-4D97-AF65-F5344CB8AC3E}">
        <p14:creationId xmlns:p14="http://schemas.microsoft.com/office/powerpoint/2010/main" val="27197071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7822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en-US" sz="1800" kern="1200">
              <a:solidFill>
                <a:srgbClr val="FFFFFF"/>
              </a:solidFill>
              <a:latin typeface="Arial"/>
            </a:endParaRPr>
          </a:p>
        </p:txBody>
      </p:sp>
      <p:sp>
        <p:nvSpPr>
          <p:cNvPr id="12" name="Rectangle 11"/>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13" name="TextBox 12"/>
          <p:cNvSpPr txBox="1"/>
          <p:nvPr userDrawn="1"/>
        </p:nvSpPr>
        <p:spPr bwMode="gray">
          <a:xfrm flipH="1">
            <a:off x="8553450" y="5021521"/>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14" name="TextBox 13"/>
          <p:cNvSpPr txBox="1"/>
          <p:nvPr userDrawn="1"/>
        </p:nvSpPr>
        <p:spPr bwMode="gray">
          <a:xfrm>
            <a:off x="366753" y="5018492"/>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ea typeface="+mn-ea"/>
              </a:rPr>
              <a:t>© Copyright 2014 Pivotal. All rights reserved.</a:t>
            </a:r>
            <a:endParaRPr lang="en-US" sz="600" kern="1200" dirty="0">
              <a:solidFill>
                <a:srgbClr val="FFFFFF">
                  <a:lumMod val="50000"/>
                </a:srgbClr>
              </a:solidFill>
              <a:ea typeface="+mn-ea"/>
            </a:endParaRPr>
          </a:p>
        </p:txBody>
      </p:sp>
      <p:pic>
        <p:nvPicPr>
          <p:cNvPr id="6" name="Picture 5" descr="Pivotal_Logo_white.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941733" y="4714009"/>
            <a:ext cx="957262" cy="219455"/>
          </a:xfrm>
          <a:prstGeom prst="rect">
            <a:avLst/>
          </a:prstGeom>
        </p:spPr>
      </p:pic>
    </p:spTree>
    <p:extLst>
      <p:ext uri="{BB962C8B-B14F-4D97-AF65-F5344CB8AC3E}">
        <p14:creationId xmlns:p14="http://schemas.microsoft.com/office/powerpoint/2010/main" val="7434017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389" tIns="91389" rIns="91389" bIns="91389"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002" algn="l" rtl="0">
              <a:spcBef>
                <a:spcPts val="0"/>
              </a:spcBef>
              <a:spcAft>
                <a:spcPts val="0"/>
              </a:spcAft>
              <a:defRPr/>
            </a:lvl6pPr>
            <a:lvl7pPr marL="913986" algn="l" rtl="0">
              <a:spcBef>
                <a:spcPts val="0"/>
              </a:spcBef>
              <a:spcAft>
                <a:spcPts val="0"/>
              </a:spcAft>
              <a:defRPr/>
            </a:lvl7pPr>
            <a:lvl8pPr marL="1370988" algn="l" rtl="0">
              <a:spcBef>
                <a:spcPts val="0"/>
              </a:spcBef>
              <a:spcAft>
                <a:spcPts val="0"/>
              </a:spcAft>
              <a:defRPr/>
            </a:lvl8pPr>
            <a:lvl9pPr marL="1827972"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389" tIns="91389" rIns="91389" bIns="9138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48"/>
            <a:ext cx="8119500" cy="259799"/>
          </a:xfrm>
          <a:prstGeom prst="rect">
            <a:avLst/>
          </a:prstGeom>
          <a:noFill/>
          <a:ln>
            <a:noFill/>
          </a:ln>
        </p:spPr>
        <p:txBody>
          <a:bodyPr lIns="91389" tIns="91389" rIns="91389" bIns="91389" anchor="t" anchorCtr="0"/>
          <a:lstStyle>
            <a:lvl1pPr marL="0" indent="0" rtl="0">
              <a:spcBef>
                <a:spcPts val="0"/>
              </a:spcBef>
              <a:buClr>
                <a:schemeClr val="dk1"/>
              </a:buClr>
              <a:buFont typeface="Arial"/>
              <a:buNone/>
              <a:defRPr/>
            </a:lvl1pPr>
            <a:lvl2pPr marL="457002" indent="0" rtl="0">
              <a:spcBef>
                <a:spcPts val="0"/>
              </a:spcBef>
              <a:buNone/>
              <a:defRPr/>
            </a:lvl2pPr>
            <a:lvl3pPr marL="913986" indent="0" rtl="0">
              <a:spcBef>
                <a:spcPts val="0"/>
              </a:spcBef>
              <a:buNone/>
              <a:defRPr/>
            </a:lvl3pPr>
            <a:lvl4pPr marL="1370988" indent="0" rtl="0">
              <a:spcBef>
                <a:spcPts val="0"/>
              </a:spcBef>
              <a:buNone/>
              <a:defRPr/>
            </a:lvl4pPr>
            <a:lvl5pPr marL="1827972" indent="0" rtl="0">
              <a:spcBef>
                <a:spcPts val="0"/>
              </a:spcBef>
              <a:buNone/>
              <a:defRPr/>
            </a:lvl5pPr>
            <a:lvl6pPr marL="2284974" indent="0" rtl="0">
              <a:spcBef>
                <a:spcPts val="0"/>
              </a:spcBef>
              <a:buFont typeface="Arial"/>
              <a:buNone/>
              <a:defRPr/>
            </a:lvl6pPr>
            <a:lvl7pPr marL="2741958" indent="0" rtl="0">
              <a:spcBef>
                <a:spcPts val="0"/>
              </a:spcBef>
              <a:buFont typeface="Arial"/>
              <a:buNone/>
              <a:defRPr/>
            </a:lvl7pPr>
            <a:lvl8pPr marL="3198960" indent="0" rtl="0">
              <a:spcBef>
                <a:spcPts val="0"/>
              </a:spcBef>
              <a:buFont typeface="Arial"/>
              <a:buNone/>
              <a:defRPr/>
            </a:lvl8pPr>
            <a:lvl9pPr marL="3655961" indent="0" rtl="0">
              <a:spcBef>
                <a:spcPts val="0"/>
              </a:spcBef>
              <a:buFont typeface="Arial"/>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pic>
        <p:nvPicPr>
          <p:cNvPr id="6" name="Picture 5" descr="Pivotal_White.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687235" y="1490697"/>
            <a:ext cx="5842485" cy="1931458"/>
          </a:xfrm>
          <a:prstGeom prst="rect">
            <a:avLst/>
          </a:prstGeom>
        </p:spPr>
      </p:pic>
    </p:spTree>
    <p:extLst>
      <p:ext uri="{BB962C8B-B14F-4D97-AF65-F5344CB8AC3E}">
        <p14:creationId xmlns:p14="http://schemas.microsoft.com/office/powerpoint/2010/main" val="39543105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325481"/>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66002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itle Placeholder 10"/>
          <p:cNvSpPr>
            <a:spLocks noGrp="1"/>
          </p:cNvSpPr>
          <p:nvPr>
            <p:ph type="title"/>
          </p:nvPr>
        </p:nvSpPr>
        <p:spPr>
          <a:xfrm>
            <a:off x="457200" y="53969"/>
            <a:ext cx="8229600" cy="857250"/>
          </a:xfrm>
          <a:prstGeom prst="rect">
            <a:avLst/>
          </a:prstGeom>
        </p:spPr>
        <p:txBody>
          <a:bodyPr vert="horz" lIns="91404" tIns="45702" rIns="91404" bIns="45702" rtlCol="0" anchor="ctr">
            <a:normAutofit/>
          </a:bodyPr>
          <a:lstStyle/>
          <a:p>
            <a:r>
              <a:rPr lang="en-US" dirty="0" smtClean="0"/>
              <a:t>Click to Edit Master Title Style</a:t>
            </a:r>
            <a:endParaRPr lang="en-US" dirty="0"/>
          </a:p>
        </p:txBody>
      </p:sp>
      <p:sp>
        <p:nvSpPr>
          <p:cNvPr id="6" name="Footer Placeholder 2"/>
          <p:cNvSpPr>
            <a:spLocks noGrp="1"/>
          </p:cNvSpPr>
          <p:nvPr>
            <p:ph type="ftr" sz="quarter" idx="3"/>
          </p:nvPr>
        </p:nvSpPr>
        <p:spPr>
          <a:xfrm>
            <a:off x="3124200" y="4859113"/>
            <a:ext cx="2895600" cy="274637"/>
          </a:xfrm>
          <a:prstGeom prst="rect">
            <a:avLst/>
          </a:prstGeom>
        </p:spPr>
        <p:txBody>
          <a:bodyPr vert="horz" lIns="91404" tIns="45702" rIns="91404" bIns="45702" rtlCol="0" anchor="ctr"/>
          <a:lstStyle>
            <a:lvl1pPr algn="ctr">
              <a:defRPr sz="900">
                <a:solidFill>
                  <a:schemeClr val="tx1">
                    <a:tint val="75000"/>
                  </a:schemeClr>
                </a:solidFill>
                <a:latin typeface="Avenir Book"/>
                <a:cs typeface="Avenir Book"/>
              </a:defRPr>
            </a:lvl1pPr>
          </a:lstStyle>
          <a:p>
            <a:r>
              <a:rPr lang="en-US" kern="1200" dirty="0" smtClean="0">
                <a:solidFill>
                  <a:srgbClr val="4D4D4D">
                    <a:tint val="75000"/>
                  </a:srgbClr>
                </a:solidFill>
                <a:ea typeface="+mn-ea"/>
              </a:rPr>
              <a:t>CFF Board Confidential</a:t>
            </a:r>
            <a:endParaRPr lang="en-US" kern="1200" dirty="0">
              <a:solidFill>
                <a:srgbClr val="4D4D4D">
                  <a:tint val="75000"/>
                </a:srgbClr>
              </a:solidFill>
              <a:ea typeface="+mn-ea"/>
            </a:endParaRPr>
          </a:p>
        </p:txBody>
      </p:sp>
      <p:sp>
        <p:nvSpPr>
          <p:cNvPr id="8" name="Date Placeholder 3"/>
          <p:cNvSpPr>
            <a:spLocks noGrp="1"/>
          </p:cNvSpPr>
          <p:nvPr>
            <p:ph type="dt" sz="half" idx="2"/>
          </p:nvPr>
        </p:nvSpPr>
        <p:spPr>
          <a:xfrm>
            <a:off x="457200" y="4859113"/>
            <a:ext cx="2133600" cy="274637"/>
          </a:xfrm>
          <a:prstGeom prst="rect">
            <a:avLst/>
          </a:prstGeom>
        </p:spPr>
        <p:txBody>
          <a:bodyPr vert="horz" lIns="91404" tIns="45702" rIns="91404" bIns="45702" rtlCol="0" anchor="ctr"/>
          <a:lstStyle>
            <a:lvl1pPr algn="l">
              <a:defRPr sz="900">
                <a:solidFill>
                  <a:schemeClr val="tx1">
                    <a:tint val="75000"/>
                  </a:schemeClr>
                </a:solidFill>
                <a:latin typeface="Avenir Book"/>
                <a:cs typeface="Avenir Book"/>
              </a:defRPr>
            </a:lvl1pPr>
          </a:lstStyle>
          <a:p>
            <a:r>
              <a:rPr lang="en-US" kern="1200" dirty="0" smtClean="0">
                <a:solidFill>
                  <a:srgbClr val="4D4D4D">
                    <a:tint val="75000"/>
                  </a:srgbClr>
                </a:solidFill>
                <a:ea typeface="+mn-ea"/>
              </a:rPr>
              <a:t>4 February 2015</a:t>
            </a:r>
            <a:endParaRPr lang="en-US" kern="1200" dirty="0">
              <a:solidFill>
                <a:srgbClr val="4D4D4D">
                  <a:tint val="75000"/>
                </a:srgbClr>
              </a:solidFill>
              <a:ea typeface="+mn-ea"/>
            </a:endParaRPr>
          </a:p>
        </p:txBody>
      </p:sp>
      <p:sp>
        <p:nvSpPr>
          <p:cNvPr id="9" name="Slide Number Placeholder 4"/>
          <p:cNvSpPr>
            <a:spLocks noGrp="1"/>
          </p:cNvSpPr>
          <p:nvPr>
            <p:ph type="sldNum" sz="quarter" idx="4"/>
          </p:nvPr>
        </p:nvSpPr>
        <p:spPr>
          <a:xfrm>
            <a:off x="6959280" y="4574026"/>
            <a:ext cx="2133600" cy="274637"/>
          </a:xfrm>
          <a:prstGeom prst="rect">
            <a:avLst/>
          </a:prstGeom>
        </p:spPr>
        <p:txBody>
          <a:bodyPr vert="horz" lIns="91404" tIns="45702" rIns="91404" bIns="45702" rtlCol="0" anchor="ctr"/>
          <a:lstStyle>
            <a:lvl1pPr algn="r">
              <a:defRPr sz="900">
                <a:solidFill>
                  <a:schemeClr val="tx1">
                    <a:tint val="75000"/>
                  </a:schemeClr>
                </a:solidFill>
                <a:latin typeface="Avenir Book"/>
                <a:cs typeface="Avenir Book"/>
              </a:defRPr>
            </a:lvl1pPr>
          </a:lstStyle>
          <a:p>
            <a:r>
              <a:rPr lang="en-US" kern="1200" dirty="0" smtClean="0">
                <a:solidFill>
                  <a:srgbClr val="4D4D4D">
                    <a:tint val="75000"/>
                  </a:srgbClr>
                </a:solidFill>
                <a:ea typeface="+mn-ea"/>
              </a:rPr>
              <a:t> page </a:t>
            </a:r>
            <a:fld id="{6FB01986-C78E-4446-AB98-CEDAA40E3568}" type="slidenum">
              <a:rPr lang="en-US" kern="1200" smtClean="0">
                <a:solidFill>
                  <a:srgbClr val="4D4D4D">
                    <a:tint val="75000"/>
                  </a:srgbClr>
                </a:solidFill>
                <a:ea typeface="+mn-ea"/>
              </a:rPr>
              <a:pPr/>
              <a:t>‹#›</a:t>
            </a:fld>
            <a:endParaRPr lang="en-US" kern="1200" dirty="0">
              <a:solidFill>
                <a:srgbClr val="4D4D4D">
                  <a:tint val="75000"/>
                </a:srgbClr>
              </a:solidFill>
              <a:ea typeface="+mn-ea"/>
            </a:endParaRPr>
          </a:p>
        </p:txBody>
      </p:sp>
    </p:spTree>
    <p:extLst>
      <p:ext uri="{BB962C8B-B14F-4D97-AF65-F5344CB8AC3E}">
        <p14:creationId xmlns:p14="http://schemas.microsoft.com/office/powerpoint/2010/main" val="889810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xfrm>
            <a:off x="633425" y="357188"/>
            <a:ext cx="7877175" cy="857250"/>
          </a:xfrm>
          <a:prstGeom prst="rect">
            <a:avLst/>
          </a:prstGeom>
        </p:spPr>
        <p:txBody>
          <a:bodyPr lIns="34290" tIns="17145" rIns="34290" bIns="17145"/>
          <a:lstStyle/>
          <a:p>
            <a:pPr lvl="0">
              <a:defRPr sz="1800"/>
            </a:pPr>
            <a:r>
              <a:rPr sz="4200"/>
              <a:t>Title Text</a:t>
            </a:r>
          </a:p>
        </p:txBody>
      </p:sp>
      <p:sp>
        <p:nvSpPr>
          <p:cNvPr id="19" name="Shape 19"/>
          <p:cNvSpPr>
            <a:spLocks noGrp="1"/>
          </p:cNvSpPr>
          <p:nvPr>
            <p:ph type="body" idx="1"/>
          </p:nvPr>
        </p:nvSpPr>
        <p:spPr>
          <a:xfrm>
            <a:off x="633425" y="1214462"/>
            <a:ext cx="7877175" cy="3452813"/>
          </a:xfrm>
          <a:prstGeom prst="rect">
            <a:avLst/>
          </a:prstGeom>
        </p:spPr>
        <p:txBody>
          <a:bodyPr lIns="34290" tIns="17145" rIns="34290" bIns="17145"/>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4089355465"/>
      </p:ext>
    </p:extLst>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pPr/>
              <a:t>‹#›</a:t>
            </a:fld>
            <a:endParaRPr lang="en-US"/>
          </a:p>
        </p:txBody>
      </p:sp>
    </p:spTree>
    <p:extLst>
      <p:ext uri="{BB962C8B-B14F-4D97-AF65-F5344CB8AC3E}">
        <p14:creationId xmlns:p14="http://schemas.microsoft.com/office/powerpoint/2010/main" val="4259333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371600" indent="0">
              <a:spcBef>
                <a:spcPts val="300"/>
              </a:spcBef>
              <a:buClr>
                <a:schemeClr val="accent1"/>
              </a:buClr>
              <a:buFont typeface="Verdana" pitchFamily="34" charset="0"/>
              <a:buNone/>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2"/>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02895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8D375F2C-5624-604E-AC6A-922E738943F8}" type="datetimeFigureOut">
              <a:rPr lang="en-US" smtClean="0"/>
              <a:pPr/>
              <a:t>1/31/16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DBCC380E-C6F0-F141-8097-B98E29C9EF05}" type="slidenum">
              <a:rPr lang="en-US" smtClean="0"/>
              <a:pPr/>
              <a:t>‹#›</a:t>
            </a:fld>
            <a:endParaRPr lang="en-US"/>
          </a:p>
        </p:txBody>
      </p:sp>
    </p:spTree>
    <p:extLst>
      <p:ext uri="{BB962C8B-B14F-4D97-AF65-F5344CB8AC3E}">
        <p14:creationId xmlns:p14="http://schemas.microsoft.com/office/powerpoint/2010/main" val="3744369769"/>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5.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Relationship Id="rId14" Type="http://schemas.openxmlformats.org/officeDocument/2006/relationships/slideLayout" Target="../slideLayouts/slideLayout49.xml"/><Relationship Id="rId15" Type="http://schemas.openxmlformats.org/officeDocument/2006/relationships/slideLayout" Target="../slideLayouts/slideLayout50.xml"/><Relationship Id="rId16" Type="http://schemas.openxmlformats.org/officeDocument/2006/relationships/slideLayout" Target="../slideLayouts/slideLayout51.xml"/><Relationship Id="rId17" Type="http://schemas.openxmlformats.org/officeDocument/2006/relationships/slideLayout" Target="../slideLayouts/slideLayout52.xml"/><Relationship Id="rId18" Type="http://schemas.openxmlformats.org/officeDocument/2006/relationships/theme" Target="../theme/theme3.xml"/><Relationship Id="rId19" Type="http://schemas.openxmlformats.org/officeDocument/2006/relationships/image" Target="../media/image10.png"/><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741187"/>
            <a:ext cx="9144000" cy="385800"/>
          </a:xfrm>
          <a:prstGeom prst="rect">
            <a:avLst/>
          </a:prstGeom>
          <a:solidFill>
            <a:srgbClr val="00786E"/>
          </a:solidFill>
          <a:ln>
            <a:noFill/>
          </a:ln>
        </p:spPr>
        <p:txBody>
          <a:bodyPr lIns="91389" tIns="45682" rIns="91389" bIns="45682"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pic>
        <p:nvPicPr>
          <p:cNvPr id="6" name="Shape 6"/>
          <p:cNvPicPr preferRelativeResize="0"/>
          <p:nvPr/>
        </p:nvPicPr>
        <p:blipFill rotWithShape="1">
          <a:blip r:embed="rId27">
            <a:alphaModFix/>
          </a:blip>
          <a:srcRect/>
          <a:stretch/>
        </p:blipFill>
        <p:spPr>
          <a:xfrm>
            <a:off x="7942339" y="4823687"/>
            <a:ext cx="957299" cy="220800"/>
          </a:xfrm>
          <a:prstGeom prst="rect">
            <a:avLst/>
          </a:prstGeom>
          <a:noFill/>
          <a:ln>
            <a:noFill/>
          </a:ln>
        </p:spPr>
      </p:pic>
      <p:sp>
        <p:nvSpPr>
          <p:cNvPr id="7" name="Shape 7"/>
          <p:cNvSpPr txBox="1"/>
          <p:nvPr/>
        </p:nvSpPr>
        <p:spPr>
          <a:xfrm flipH="1">
            <a:off x="8553526" y="5021309"/>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pPr marL="0" marR="0" lvl="0" indent="0" algn="r" rtl="0">
                <a:lnSpc>
                  <a:spcPct val="100000"/>
                </a:lnSpc>
                <a:spcBef>
                  <a:spcPts val="0"/>
                </a:spcBef>
                <a:spcAft>
                  <a:spcPts val="0"/>
                </a:spcAft>
                <a:buClr>
                  <a:srgbClr val="7F7F7F"/>
                </a:buClr>
                <a:buSzPct val="25000"/>
                <a:buFont typeface="Arial"/>
                <a:buNone/>
              </a:pPr>
              <a:t>‹#›</a:t>
            </a:fld>
            <a:endParaRPr lang="en" sz="800" b="0" i="0" u="none" strike="noStrike" cap="none" baseline="0">
              <a:solidFill>
                <a:srgbClr val="7F7F7F"/>
              </a:solidFill>
              <a:latin typeface="Arial"/>
              <a:ea typeface="Arial"/>
              <a:cs typeface="Arial"/>
              <a:sym typeface="Arial"/>
              <a:rtl val="0"/>
            </a:endParaRPr>
          </a:p>
        </p:txBody>
      </p:sp>
      <p:sp>
        <p:nvSpPr>
          <p:cNvPr id="8" name="Shape 8"/>
          <p:cNvSpPr txBox="1"/>
          <p:nvPr/>
        </p:nvSpPr>
        <p:spPr>
          <a:xfrm>
            <a:off x="366712" y="5018134"/>
            <a:ext cx="2274900" cy="92399"/>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2015 Pivotal.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8" r:id="rId3"/>
    <p:sldLayoutId id="2147483660" r:id="rId4"/>
    <p:sldLayoutId id="2147483662" r:id="rId5"/>
    <p:sldLayoutId id="2147484251" r:id="rId6"/>
    <p:sldLayoutId id="2147484427" r:id="rId7"/>
    <p:sldLayoutId id="2147484522" r:id="rId8"/>
    <p:sldLayoutId id="2147484523" r:id="rId9"/>
    <p:sldLayoutId id="2147484459" r:id="rId10"/>
    <p:sldLayoutId id="2147484460" r:id="rId11"/>
    <p:sldLayoutId id="2147484461" r:id="rId12"/>
    <p:sldLayoutId id="2147484463" r:id="rId13"/>
    <p:sldLayoutId id="2147484464" r:id="rId14"/>
    <p:sldLayoutId id="2147484465" r:id="rId15"/>
    <p:sldLayoutId id="2147484466" r:id="rId16"/>
    <p:sldLayoutId id="2147484469" r:id="rId17"/>
    <p:sldLayoutId id="2147484470" r:id="rId18"/>
    <p:sldLayoutId id="2147484474" r:id="rId19"/>
    <p:sldLayoutId id="2147484475" r:id="rId20"/>
    <p:sldLayoutId id="2147484476" r:id="rId21"/>
    <p:sldLayoutId id="2147484477" r:id="rId22"/>
    <p:sldLayoutId id="2147484478" r:id="rId23"/>
    <p:sldLayoutId id="2147484479" r:id="rId24"/>
    <p:sldLayoutId id="2147484480" r:id="rId2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7"/>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12" name="TextBox 11"/>
          <p:cNvSpPr txBox="1"/>
          <p:nvPr/>
        </p:nvSpPr>
        <p:spPr bwMode="gray">
          <a:xfrm flipH="1">
            <a:off x="8553450" y="5021527"/>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rPr>
              <a:pPr algn="r">
                <a:defRPr/>
              </a:pPr>
              <a:t>‹#›</a:t>
            </a:fld>
            <a:endParaRPr lang="en-US" sz="800" kern="1200" dirty="0" smtClean="0">
              <a:solidFill>
                <a:srgbClr val="FFFFFF">
                  <a:lumMod val="50000"/>
                </a:srgbClr>
              </a:solidFill>
            </a:endParaRPr>
          </a:p>
        </p:txBody>
      </p:sp>
      <p:sp>
        <p:nvSpPr>
          <p:cNvPr id="8" name="TextBox 7"/>
          <p:cNvSpPr txBox="1"/>
          <p:nvPr/>
        </p:nvSpPr>
        <p:spPr bwMode="gray">
          <a:xfrm>
            <a:off x="365136" y="5025798"/>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rPr>
              <a:t>© Copyright 2015 Pivotal. All rights reserved.</a:t>
            </a:r>
            <a:endParaRPr lang="en-US" sz="600" kern="1200" dirty="0">
              <a:solidFill>
                <a:srgbClr val="FFFFFF">
                  <a:lumMod val="50000"/>
                </a:srgbClr>
              </a:solidFill>
            </a:endParaRPr>
          </a:p>
        </p:txBody>
      </p:sp>
      <p:pic>
        <p:nvPicPr>
          <p:cNvPr id="9" name="Picture 8" descr="Pivotal_White.png"/>
          <p:cNvPicPr>
            <a:picLocks noChangeAspect="1"/>
          </p:cNvPicPr>
          <p:nvPr/>
        </p:nvPicPr>
        <p:blipFill rotWithShape="1">
          <a:blip r:embed="rId12" cstate="print">
            <a:extLst>
              <a:ext uri="{28A0092B-C50C-407E-A947-70E740481C1C}">
                <a14:useLocalDpi xmlns:a14="http://schemas.microsoft.com/office/drawing/2010/main"/>
              </a:ext>
            </a:extLst>
          </a:blip>
          <a:srcRect l="20051" t="21652" r="18528" b="26494"/>
          <a:stretch/>
        </p:blipFill>
        <p:spPr>
          <a:xfrm>
            <a:off x="7926755" y="4642512"/>
            <a:ext cx="997234" cy="329674"/>
          </a:xfrm>
          <a:prstGeom prst="rect">
            <a:avLst/>
          </a:prstGeom>
        </p:spPr>
      </p:pic>
      <p:sp>
        <p:nvSpPr>
          <p:cNvPr id="5" name="Title Placeholder 4"/>
          <p:cNvSpPr>
            <a:spLocks noGrp="1"/>
          </p:cNvSpPr>
          <p:nvPr>
            <p:ph type="title"/>
          </p:nvPr>
        </p:nvSpPr>
        <p:spPr>
          <a:xfrm>
            <a:off x="457200" y="206422"/>
            <a:ext cx="8229600" cy="485069"/>
          </a:xfrm>
          <a:prstGeom prst="rect">
            <a:avLst/>
          </a:prstGeom>
        </p:spPr>
        <p:txBody>
          <a:bodyPr vert="horz" lIns="91404" tIns="45702" rIns="91404" bIns="45702" rtlCol="0" anchor="ctr">
            <a:noAutofit/>
          </a:bodyPr>
          <a:lstStyle/>
          <a:p>
            <a:r>
              <a:rPr lang="en-US" dirty="0" smtClean="0"/>
              <a:t>Click to edit Master title style</a:t>
            </a:r>
            <a:endParaRPr lang="en-US" dirty="0"/>
          </a:p>
        </p:txBody>
      </p:sp>
      <p:sp>
        <p:nvSpPr>
          <p:cNvPr id="6" name="Text Placeholder 5"/>
          <p:cNvSpPr>
            <a:spLocks noGrp="1"/>
          </p:cNvSpPr>
          <p:nvPr>
            <p:ph type="body" idx="1"/>
          </p:nvPr>
        </p:nvSpPr>
        <p:spPr>
          <a:xfrm>
            <a:off x="457200" y="782910"/>
            <a:ext cx="8229600" cy="3394075"/>
          </a:xfrm>
          <a:prstGeom prst="rect">
            <a:avLst/>
          </a:prstGeom>
        </p:spPr>
        <p:txBody>
          <a:bodyPr vert="horz" lIns="91404" tIns="45702" rIns="91404" bIns="45702"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2999905"/>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5" r:id="rId6"/>
    <p:sldLayoutId id="2147483776" r:id="rId7"/>
    <p:sldLayoutId id="2147484032" r:id="rId8"/>
    <p:sldLayoutId id="2147484528" r:id="rId9"/>
    <p:sldLayoutId id="2147484529" r:id="rId10"/>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986" rtl="0" eaLnBrk="1" latinLnBrk="0" hangingPunct="1">
        <a:lnSpc>
          <a:spcPct val="90000"/>
        </a:lnSpc>
        <a:spcBef>
          <a:spcPct val="0"/>
        </a:spcBef>
        <a:buNone/>
        <a:defRPr lang="en-US" sz="3200" kern="1200" dirty="0">
          <a:solidFill>
            <a:schemeClr val="tx2"/>
          </a:solidFill>
          <a:latin typeface="Arial"/>
          <a:ea typeface="+mj-ea"/>
          <a:cs typeface="Arial"/>
        </a:defRPr>
      </a:lvl1pPr>
    </p:titleStyle>
    <p:bodyStyle>
      <a:lvl1pPr marL="228492" indent="-228492" algn="l" defTabSz="913986" rtl="0" eaLnBrk="1" latinLnBrk="0" hangingPunct="1">
        <a:spcBef>
          <a:spcPct val="20000"/>
        </a:spcBef>
        <a:buClr>
          <a:schemeClr val="tx2"/>
        </a:buClr>
        <a:buFont typeface="Arial" pitchFamily="34" charset="0"/>
        <a:buChar char="•"/>
        <a:defRPr sz="2400" kern="1200">
          <a:solidFill>
            <a:schemeClr val="tx1"/>
          </a:solidFill>
          <a:latin typeface="MetaNormalLF-Roman" pitchFamily="34" charset="0"/>
          <a:ea typeface="+mn-ea"/>
          <a:cs typeface="+mn-cs"/>
        </a:defRPr>
      </a:lvl1pPr>
      <a:lvl2pPr marL="742625" indent="-285624" algn="l" defTabSz="913986" rtl="0" eaLnBrk="1" latinLnBrk="0" hangingPunct="1">
        <a:spcBef>
          <a:spcPct val="20000"/>
        </a:spcBef>
        <a:buClr>
          <a:schemeClr val="tx2"/>
        </a:buClr>
        <a:buFont typeface="Arial" pitchFamily="34" charset="0"/>
        <a:buChar char="–"/>
        <a:defRPr sz="2000" kern="1200">
          <a:solidFill>
            <a:schemeClr val="tx1"/>
          </a:solidFill>
          <a:latin typeface="MetaNormalLF-Roman" pitchFamily="34" charset="0"/>
          <a:ea typeface="+mn-ea"/>
          <a:cs typeface="+mn-cs"/>
        </a:defRPr>
      </a:lvl2pPr>
      <a:lvl3pPr marL="1142487" indent="-228492" algn="l" defTabSz="913986" rtl="0" eaLnBrk="1" latinLnBrk="0" hangingPunct="1">
        <a:spcBef>
          <a:spcPct val="20000"/>
        </a:spcBef>
        <a:buClr>
          <a:schemeClr val="tx2"/>
        </a:buClr>
        <a:buFont typeface="Arial" pitchFamily="34" charset="0"/>
        <a:buChar char="•"/>
        <a:defRPr sz="1800" kern="1200">
          <a:solidFill>
            <a:schemeClr val="tx1"/>
          </a:solidFill>
          <a:latin typeface="MetaNormalLF-Roman" pitchFamily="34" charset="0"/>
          <a:ea typeface="+mn-ea"/>
          <a:cs typeface="+mn-cs"/>
        </a:defRPr>
      </a:lvl3pPr>
      <a:lvl4pPr marL="1599480" indent="-228492" algn="l" defTabSz="913986" rtl="0" eaLnBrk="1" latinLnBrk="0" hangingPunct="1">
        <a:spcBef>
          <a:spcPct val="20000"/>
        </a:spcBef>
        <a:buClr>
          <a:schemeClr val="tx2"/>
        </a:buClr>
        <a:buFont typeface="Arial" pitchFamily="34" charset="0"/>
        <a:buChar char="–"/>
        <a:defRPr sz="1600" kern="1200">
          <a:solidFill>
            <a:schemeClr val="tx1"/>
          </a:solidFill>
          <a:latin typeface="MetaNormalLF-Roman" pitchFamily="34" charset="0"/>
          <a:ea typeface="+mn-ea"/>
          <a:cs typeface="+mn-cs"/>
        </a:defRPr>
      </a:lvl4pPr>
      <a:lvl5pPr marL="2056482" indent="-228492" algn="l" defTabSz="913986" rtl="0" eaLnBrk="1" latinLnBrk="0" hangingPunct="1">
        <a:spcBef>
          <a:spcPct val="20000"/>
        </a:spcBef>
        <a:buClr>
          <a:schemeClr val="tx2"/>
        </a:buClr>
        <a:buFont typeface="Arial" pitchFamily="34" charset="0"/>
        <a:buChar char="»"/>
        <a:defRPr sz="1600" kern="1200">
          <a:solidFill>
            <a:schemeClr val="tx1"/>
          </a:solidFill>
          <a:latin typeface="MetaNormalLF-Roman" pitchFamily="34" charset="0"/>
          <a:ea typeface="+mn-ea"/>
          <a:cs typeface="+mn-cs"/>
        </a:defRPr>
      </a:lvl5pPr>
      <a:lvl6pPr marL="2513466"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2"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4"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6" rtl="0" eaLnBrk="1" latinLnBrk="0" hangingPunct="1">
        <a:defRPr sz="1800" kern="1200">
          <a:solidFill>
            <a:schemeClr val="tx1"/>
          </a:solidFill>
          <a:latin typeface="+mn-lt"/>
          <a:ea typeface="+mn-ea"/>
          <a:cs typeface="+mn-cs"/>
        </a:defRPr>
      </a:lvl1pPr>
      <a:lvl2pPr marL="457002" algn="l" defTabSz="913986" rtl="0" eaLnBrk="1" latinLnBrk="0" hangingPunct="1">
        <a:defRPr sz="1800" kern="1200">
          <a:solidFill>
            <a:schemeClr val="tx1"/>
          </a:solidFill>
          <a:latin typeface="+mn-lt"/>
          <a:ea typeface="+mn-ea"/>
          <a:cs typeface="+mn-cs"/>
        </a:defRPr>
      </a:lvl2pPr>
      <a:lvl3pPr marL="913986" algn="l" defTabSz="913986" rtl="0" eaLnBrk="1" latinLnBrk="0" hangingPunct="1">
        <a:defRPr sz="1800" kern="1200">
          <a:solidFill>
            <a:schemeClr val="tx1"/>
          </a:solidFill>
          <a:latin typeface="+mn-lt"/>
          <a:ea typeface="+mn-ea"/>
          <a:cs typeface="+mn-cs"/>
        </a:defRPr>
      </a:lvl3pPr>
      <a:lvl4pPr marL="1370988" algn="l" defTabSz="913986" rtl="0" eaLnBrk="1" latinLnBrk="0" hangingPunct="1">
        <a:defRPr sz="1800" kern="1200">
          <a:solidFill>
            <a:schemeClr val="tx1"/>
          </a:solidFill>
          <a:latin typeface="+mn-lt"/>
          <a:ea typeface="+mn-ea"/>
          <a:cs typeface="+mn-cs"/>
        </a:defRPr>
      </a:lvl4pPr>
      <a:lvl5pPr marL="1827972" algn="l" defTabSz="913986" rtl="0" eaLnBrk="1" latinLnBrk="0" hangingPunct="1">
        <a:defRPr sz="1800" kern="1200">
          <a:solidFill>
            <a:schemeClr val="tx1"/>
          </a:solidFill>
          <a:latin typeface="+mn-lt"/>
          <a:ea typeface="+mn-ea"/>
          <a:cs typeface="+mn-cs"/>
        </a:defRPr>
      </a:lvl5pPr>
      <a:lvl6pPr marL="2284974" algn="l" defTabSz="913986" rtl="0" eaLnBrk="1" latinLnBrk="0" hangingPunct="1">
        <a:defRPr sz="1800" kern="1200">
          <a:solidFill>
            <a:schemeClr val="tx1"/>
          </a:solidFill>
          <a:latin typeface="+mn-lt"/>
          <a:ea typeface="+mn-ea"/>
          <a:cs typeface="+mn-cs"/>
        </a:defRPr>
      </a:lvl6pPr>
      <a:lvl7pPr marL="2741958" algn="l" defTabSz="913986" rtl="0" eaLnBrk="1" latinLnBrk="0" hangingPunct="1">
        <a:defRPr sz="1800" kern="1200">
          <a:solidFill>
            <a:schemeClr val="tx1"/>
          </a:solidFill>
          <a:latin typeface="+mn-lt"/>
          <a:ea typeface="+mn-ea"/>
          <a:cs typeface="+mn-cs"/>
        </a:defRPr>
      </a:lvl7pPr>
      <a:lvl8pPr marL="3198960" algn="l" defTabSz="913986" rtl="0" eaLnBrk="1" latinLnBrk="0" hangingPunct="1">
        <a:defRPr sz="1800" kern="1200">
          <a:solidFill>
            <a:schemeClr val="tx1"/>
          </a:solidFill>
          <a:latin typeface="+mn-lt"/>
          <a:ea typeface="+mn-ea"/>
          <a:cs typeface="+mn-cs"/>
        </a:defRPr>
      </a:lvl8pPr>
      <a:lvl9pPr marL="3655961" algn="l" defTabSz="91398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endParaRPr lang="en-US" sz="1800" kern="1200" dirty="0">
              <a:solidFill>
                <a:srgbClr val="FFFFFF"/>
              </a:solidFill>
              <a:latin typeface="Arial"/>
            </a:endParaRPr>
          </a:p>
        </p:txBody>
      </p:sp>
      <p:sp>
        <p:nvSpPr>
          <p:cNvPr id="12" name="TextBox 11"/>
          <p:cNvSpPr txBox="1"/>
          <p:nvPr/>
        </p:nvSpPr>
        <p:spPr bwMode="gray">
          <a:xfrm flipH="1">
            <a:off x="8553450" y="5021521"/>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9" name="TextBox 8"/>
          <p:cNvSpPr txBox="1"/>
          <p:nvPr/>
        </p:nvSpPr>
        <p:spPr bwMode="gray">
          <a:xfrm>
            <a:off x="366753" y="5018492"/>
            <a:ext cx="2274887" cy="92333"/>
          </a:xfrm>
          <a:prstGeom prst="rect">
            <a:avLst/>
          </a:prstGeom>
          <a:noFill/>
        </p:spPr>
        <p:txBody>
          <a:bodyPr wrap="square" lIns="0" tIns="0" rIns="0" bIns="0" rtlCol="0">
            <a:spAutoFit/>
          </a:bodyPr>
          <a:lstStyle/>
          <a:p>
            <a:r>
              <a:rPr lang="en-US" sz="600" kern="1200" dirty="0" smtClean="0">
                <a:solidFill>
                  <a:srgbClr val="FFFFFF">
                    <a:lumMod val="50000"/>
                  </a:srgbClr>
                </a:solidFill>
                <a:ea typeface="+mn-ea"/>
              </a:rPr>
              <a:t>© 2014 Pivotal Software, Inc.  All rights reserved.</a:t>
            </a:r>
            <a:endParaRPr lang="en-US" sz="600" kern="1200" dirty="0">
              <a:solidFill>
                <a:srgbClr val="FFFFFF">
                  <a:lumMod val="50000"/>
                </a:srgbClr>
              </a:solidFill>
              <a:ea typeface="+mn-ea"/>
            </a:endParaRPr>
          </a:p>
        </p:txBody>
      </p:sp>
      <p:pic>
        <p:nvPicPr>
          <p:cNvPr id="10" name="Picture 9" descr="Pivotal_White.png"/>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7926755" y="4642512"/>
            <a:ext cx="997234" cy="329674"/>
          </a:xfrm>
          <a:prstGeom prst="rect">
            <a:avLst/>
          </a:prstGeom>
        </p:spPr>
      </p:pic>
    </p:spTree>
    <p:extLst>
      <p:ext uri="{BB962C8B-B14F-4D97-AF65-F5344CB8AC3E}">
        <p14:creationId xmlns:p14="http://schemas.microsoft.com/office/powerpoint/2010/main" val="3419361462"/>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3986"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492" indent="-228492" algn="l" defTabSz="913986"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625" indent="-285624" algn="l" defTabSz="913986"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2487" indent="-228492" algn="l" defTabSz="913986"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599480" indent="-228492" algn="l" defTabSz="913986"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6482" indent="-228492" algn="l" defTabSz="913986"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3466"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52"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4" indent="-228492" algn="l" defTabSz="91398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86" rtl="0" eaLnBrk="1" latinLnBrk="0" hangingPunct="1">
        <a:defRPr sz="1800" kern="1200">
          <a:solidFill>
            <a:schemeClr val="tx1"/>
          </a:solidFill>
          <a:latin typeface="+mn-lt"/>
          <a:ea typeface="+mn-ea"/>
          <a:cs typeface="+mn-cs"/>
        </a:defRPr>
      </a:lvl1pPr>
      <a:lvl2pPr marL="457002" algn="l" defTabSz="913986" rtl="0" eaLnBrk="1" latinLnBrk="0" hangingPunct="1">
        <a:defRPr sz="1800" kern="1200">
          <a:solidFill>
            <a:schemeClr val="tx1"/>
          </a:solidFill>
          <a:latin typeface="+mn-lt"/>
          <a:ea typeface="+mn-ea"/>
          <a:cs typeface="+mn-cs"/>
        </a:defRPr>
      </a:lvl2pPr>
      <a:lvl3pPr marL="913986" algn="l" defTabSz="913986" rtl="0" eaLnBrk="1" latinLnBrk="0" hangingPunct="1">
        <a:defRPr sz="1800" kern="1200">
          <a:solidFill>
            <a:schemeClr val="tx1"/>
          </a:solidFill>
          <a:latin typeface="+mn-lt"/>
          <a:ea typeface="+mn-ea"/>
          <a:cs typeface="+mn-cs"/>
        </a:defRPr>
      </a:lvl3pPr>
      <a:lvl4pPr marL="1370988" algn="l" defTabSz="913986" rtl="0" eaLnBrk="1" latinLnBrk="0" hangingPunct="1">
        <a:defRPr sz="1800" kern="1200">
          <a:solidFill>
            <a:schemeClr val="tx1"/>
          </a:solidFill>
          <a:latin typeface="+mn-lt"/>
          <a:ea typeface="+mn-ea"/>
          <a:cs typeface="+mn-cs"/>
        </a:defRPr>
      </a:lvl4pPr>
      <a:lvl5pPr marL="1827972" algn="l" defTabSz="913986" rtl="0" eaLnBrk="1" latinLnBrk="0" hangingPunct="1">
        <a:defRPr sz="1800" kern="1200">
          <a:solidFill>
            <a:schemeClr val="tx1"/>
          </a:solidFill>
          <a:latin typeface="+mn-lt"/>
          <a:ea typeface="+mn-ea"/>
          <a:cs typeface="+mn-cs"/>
        </a:defRPr>
      </a:lvl5pPr>
      <a:lvl6pPr marL="2284974" algn="l" defTabSz="913986" rtl="0" eaLnBrk="1" latinLnBrk="0" hangingPunct="1">
        <a:defRPr sz="1800" kern="1200">
          <a:solidFill>
            <a:schemeClr val="tx1"/>
          </a:solidFill>
          <a:latin typeface="+mn-lt"/>
          <a:ea typeface="+mn-ea"/>
          <a:cs typeface="+mn-cs"/>
        </a:defRPr>
      </a:lvl6pPr>
      <a:lvl7pPr marL="2741958" algn="l" defTabSz="913986" rtl="0" eaLnBrk="1" latinLnBrk="0" hangingPunct="1">
        <a:defRPr sz="1800" kern="1200">
          <a:solidFill>
            <a:schemeClr val="tx1"/>
          </a:solidFill>
          <a:latin typeface="+mn-lt"/>
          <a:ea typeface="+mn-ea"/>
          <a:cs typeface="+mn-cs"/>
        </a:defRPr>
      </a:lvl7pPr>
      <a:lvl8pPr marL="3198960" algn="l" defTabSz="913986" rtl="0" eaLnBrk="1" latinLnBrk="0" hangingPunct="1">
        <a:defRPr sz="1800" kern="1200">
          <a:solidFill>
            <a:schemeClr val="tx1"/>
          </a:solidFill>
          <a:latin typeface="+mn-lt"/>
          <a:ea typeface="+mn-ea"/>
          <a:cs typeface="+mn-cs"/>
        </a:defRPr>
      </a:lvl8pPr>
      <a:lvl9pPr marL="3655961" algn="l" defTabSz="91398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png"/><Relationship Id="rId14" Type="http://schemas.microsoft.com/office/2007/relationships/hdphoto" Target="../media/hdphoto1.wdp"/><Relationship Id="rId15" Type="http://schemas.openxmlformats.org/officeDocument/2006/relationships/image" Target="../media/image52.png"/><Relationship Id="rId1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png"/><Relationship Id="rId10"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4.jpeg"/><Relationship Id="rId4" Type="http://schemas.openxmlformats.org/officeDocument/2006/relationships/image" Target="../media/image55.png"/><Relationship Id="rId5" Type="http://schemas.openxmlformats.org/officeDocument/2006/relationships/image" Target="../media/image56.jpeg"/><Relationship Id="rId6" Type="http://schemas.openxmlformats.org/officeDocument/2006/relationships/image" Target="../media/image57.jpe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66.png"/><Relationship Id="rId3"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g"/><Relationship Id="rId6" Type="http://schemas.openxmlformats.org/officeDocument/2006/relationships/image" Target="../media/image71.jpeg"/><Relationship Id="rId7" Type="http://schemas.openxmlformats.org/officeDocument/2006/relationships/image" Target="../media/image72.png"/><Relationship Id="rId8" Type="http://schemas.openxmlformats.org/officeDocument/2006/relationships/image" Target="../media/image73.png"/><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jpeg"/><Relationship Id="rId1" Type="http://schemas.openxmlformats.org/officeDocument/2006/relationships/slideLayout" Target="../slideLayouts/slideLayout33.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7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34.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9.xml"/><Relationship Id="rId3"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34.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34.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34.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 Id="rId3" Type="http://schemas.openxmlformats.org/officeDocument/2006/relationships/image" Target="../media/image7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xml"/><Relationship Id="rId3" Type="http://schemas.openxmlformats.org/officeDocument/2006/relationships/image" Target="../media/image7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85.png"/><Relationship Id="rId1" Type="http://schemas.openxmlformats.org/officeDocument/2006/relationships/slideLayout" Target="../slideLayouts/slideLayout34.xml"/><Relationship Id="rId2" Type="http://schemas.openxmlformats.org/officeDocument/2006/relationships/diagramData" Target="../diagrams/data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88.png"/><Relationship Id="rId5" Type="http://schemas.openxmlformats.org/officeDocument/2006/relationships/image" Target="../media/image89.png"/><Relationship Id="rId1" Type="http://schemas.openxmlformats.org/officeDocument/2006/relationships/slideLayout" Target="../slideLayouts/slideLayout33.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jpeg"/><Relationship Id="rId6" Type="http://schemas.openxmlformats.org/officeDocument/2006/relationships/image" Target="../media/image94.jpeg"/><Relationship Id="rId1" Type="http://schemas.openxmlformats.org/officeDocument/2006/relationships/slideLayout" Target="../slideLayouts/slideLayout33.xml"/><Relationship Id="rId2"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89.png"/><Relationship Id="rId3" Type="http://schemas.openxmlformats.org/officeDocument/2006/relationships/image" Target="../media/image7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jpeg"/><Relationship Id="rId11"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9.xml"/><Relationship Id="rId2"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F_Bridge-01.jpeg"/>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0" y="-1082"/>
            <a:ext cx="9144000" cy="5144581"/>
          </a:xfrm>
          <a:prstGeom prst="rect">
            <a:avLst/>
          </a:prstGeom>
        </p:spPr>
      </p:pic>
      <p:sp>
        <p:nvSpPr>
          <p:cNvPr id="14" name="Shape 251"/>
          <p:cNvSpPr/>
          <p:nvPr/>
        </p:nvSpPr>
        <p:spPr>
          <a:xfrm>
            <a:off x="0" y="-1"/>
            <a:ext cx="9144000" cy="5143499"/>
          </a:xfrm>
          <a:prstGeom prst="rect">
            <a:avLst/>
          </a:prstGeom>
          <a:solidFill>
            <a:srgbClr val="182730">
              <a:alpha val="61960"/>
            </a:srgbClr>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pic>
        <p:nvPicPr>
          <p:cNvPr id="8" name="Picture 7" descr="pivotal_whit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7710" y="1575052"/>
            <a:ext cx="1005732" cy="247127"/>
          </a:xfrm>
          <a:prstGeom prst="rect">
            <a:avLst/>
          </a:prstGeom>
        </p:spPr>
      </p:pic>
      <p:sp>
        <p:nvSpPr>
          <p:cNvPr id="10" name="TextBox 9"/>
          <p:cNvSpPr txBox="1"/>
          <p:nvPr/>
        </p:nvSpPr>
        <p:spPr>
          <a:xfrm>
            <a:off x="623455" y="1898424"/>
            <a:ext cx="7897090" cy="1384995"/>
          </a:xfrm>
          <a:prstGeom prst="rect">
            <a:avLst/>
          </a:prstGeom>
          <a:noFill/>
        </p:spPr>
        <p:txBody>
          <a:bodyPr wrap="square" rtlCol="0">
            <a:spAutoFit/>
          </a:bodyPr>
          <a:lstStyle/>
          <a:p>
            <a:pPr>
              <a:spcAft>
                <a:spcPts val="1200"/>
              </a:spcAft>
            </a:pPr>
            <a:r>
              <a:rPr lang="en-US" sz="4200" b="1" spc="-100" dirty="0" smtClean="0">
                <a:solidFill>
                  <a:srgbClr val="18B4C1"/>
                </a:solidFill>
                <a:latin typeface="Arial"/>
                <a:cs typeface="Arial"/>
              </a:rPr>
              <a:t>BRIDGING INTO</a:t>
            </a:r>
            <a:br>
              <a:rPr lang="en-US" sz="4200" b="1" spc="-100" dirty="0" smtClean="0">
                <a:solidFill>
                  <a:srgbClr val="18B4C1"/>
                </a:solidFill>
                <a:latin typeface="Arial"/>
                <a:cs typeface="Arial"/>
              </a:rPr>
            </a:br>
            <a:r>
              <a:rPr lang="en-US" sz="4200" b="1" spc="-100" dirty="0" smtClean="0">
                <a:solidFill>
                  <a:srgbClr val="18B4C1"/>
                </a:solidFill>
                <a:latin typeface="Arial"/>
                <a:cs typeface="Arial"/>
              </a:rPr>
              <a:t>A DIGITAL FUTURE</a:t>
            </a:r>
          </a:p>
        </p:txBody>
      </p:sp>
    </p:spTree>
    <p:extLst>
      <p:ext uri="{BB962C8B-B14F-4D97-AF65-F5344CB8AC3E}">
        <p14:creationId xmlns:p14="http://schemas.microsoft.com/office/powerpoint/2010/main" val="3967807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bwMode="gray">
          <a:xfrm>
            <a:off x="366713" y="325438"/>
            <a:ext cx="8410575"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dirty="0" smtClean="0">
                <a:solidFill>
                  <a:srgbClr val="FFFFFF"/>
                </a:solidFill>
              </a:rPr>
              <a:t>Anatomy of a cloud native framework</a:t>
            </a:r>
            <a:endParaRPr lang="en-US" dirty="0">
              <a:solidFill>
                <a:srgbClr val="FFFFFF"/>
              </a:solidFill>
            </a:endParaRPr>
          </a:p>
        </p:txBody>
      </p:sp>
      <p:sp>
        <p:nvSpPr>
          <p:cNvPr id="5" name="Rectangle 4"/>
          <p:cNvSpPr/>
          <p:nvPr/>
        </p:nvSpPr>
        <p:spPr>
          <a:xfrm>
            <a:off x="2040905" y="2131424"/>
            <a:ext cx="4762299" cy="307777"/>
          </a:xfrm>
          <a:prstGeom prst="rect">
            <a:avLst/>
          </a:prstGeom>
        </p:spPr>
        <p:txBody>
          <a:bodyPr wrap="square">
            <a:spAutoFit/>
          </a:bodyPr>
          <a:lstStyle/>
          <a:p>
            <a:r>
              <a:rPr lang="en-US" dirty="0" smtClean="0">
                <a:solidFill>
                  <a:srgbClr val="FFFFFF"/>
                </a:solidFill>
              </a:rPr>
              <a:t>Application coordination boilerplate patterns</a:t>
            </a:r>
            <a:endParaRPr lang="en-US" dirty="0">
              <a:solidFill>
                <a:srgbClr val="FFFFFF"/>
              </a:solidFill>
            </a:endParaRPr>
          </a:p>
        </p:txBody>
      </p:sp>
      <p:sp>
        <p:nvSpPr>
          <p:cNvPr id="6" name="Rectangle 5"/>
          <p:cNvSpPr/>
          <p:nvPr/>
        </p:nvSpPr>
        <p:spPr>
          <a:xfrm>
            <a:off x="2027538" y="2834303"/>
            <a:ext cx="3717797" cy="307777"/>
          </a:xfrm>
          <a:prstGeom prst="rect">
            <a:avLst/>
          </a:prstGeom>
        </p:spPr>
        <p:txBody>
          <a:bodyPr wrap="none">
            <a:spAutoFit/>
          </a:bodyPr>
          <a:lstStyle/>
          <a:p>
            <a:r>
              <a:rPr lang="en-US" dirty="0" smtClean="0">
                <a:solidFill>
                  <a:srgbClr val="FFFFFF"/>
                </a:solidFill>
              </a:rPr>
              <a:t>Application configuration boilerplate patterns</a:t>
            </a:r>
            <a:endParaRPr lang="en-US" dirty="0">
              <a:solidFill>
                <a:srgbClr val="FFFFFF"/>
              </a:solidFill>
            </a:endParaRPr>
          </a:p>
        </p:txBody>
      </p:sp>
      <p:sp>
        <p:nvSpPr>
          <p:cNvPr id="7" name="Rectangle 6"/>
          <p:cNvSpPr/>
          <p:nvPr/>
        </p:nvSpPr>
        <p:spPr>
          <a:xfrm>
            <a:off x="2069553" y="3599742"/>
            <a:ext cx="3488117" cy="307777"/>
          </a:xfrm>
          <a:prstGeom prst="rect">
            <a:avLst/>
          </a:prstGeom>
        </p:spPr>
        <p:txBody>
          <a:bodyPr wrap="none">
            <a:spAutoFit/>
          </a:bodyPr>
          <a:lstStyle/>
          <a:p>
            <a:r>
              <a:rPr lang="en-US" dirty="0" smtClean="0">
                <a:solidFill>
                  <a:srgbClr val="FFFFFF"/>
                </a:solidFill>
              </a:rPr>
              <a:t>Enterprise application boilerplate patterns </a:t>
            </a:r>
            <a:endParaRPr lang="en-US" dirty="0">
              <a:solidFill>
                <a:srgbClr val="FFFFFF"/>
              </a:solidFill>
            </a:endParaRPr>
          </a:p>
        </p:txBody>
      </p:sp>
      <p:sp>
        <p:nvSpPr>
          <p:cNvPr id="9" name="Rectangle 8"/>
          <p:cNvSpPr/>
          <p:nvPr/>
        </p:nvSpPr>
        <p:spPr>
          <a:xfrm>
            <a:off x="2056185" y="1027154"/>
            <a:ext cx="6921738" cy="523220"/>
          </a:xfrm>
          <a:prstGeom prst="rect">
            <a:avLst/>
          </a:prstGeom>
        </p:spPr>
        <p:txBody>
          <a:bodyPr wrap="square">
            <a:spAutoFit/>
          </a:bodyPr>
          <a:lstStyle/>
          <a:p>
            <a:r>
              <a:rPr lang="en-US" dirty="0" smtClean="0">
                <a:solidFill>
                  <a:srgbClr val="FFFFFF"/>
                </a:solidFill>
              </a:rPr>
              <a:t>Runtime Platform, </a:t>
            </a:r>
            <a:r>
              <a:rPr lang="en-US" dirty="0">
                <a:solidFill>
                  <a:srgbClr val="FFFFFF"/>
                </a:solidFill>
              </a:rPr>
              <a:t>I</a:t>
            </a:r>
            <a:r>
              <a:rPr lang="en-US" dirty="0" smtClean="0">
                <a:solidFill>
                  <a:srgbClr val="FFFFFF"/>
                </a:solidFill>
              </a:rPr>
              <a:t>nfrastructure </a:t>
            </a:r>
            <a:r>
              <a:rPr lang="en-US" dirty="0">
                <a:solidFill>
                  <a:srgbClr val="FFFFFF"/>
                </a:solidFill>
              </a:rPr>
              <a:t>A</a:t>
            </a:r>
            <a:r>
              <a:rPr lang="en-US" dirty="0" smtClean="0">
                <a:solidFill>
                  <a:srgbClr val="FFFFFF"/>
                </a:solidFill>
              </a:rPr>
              <a:t>utomation boilerplate patterns</a:t>
            </a:r>
            <a:r>
              <a:rPr lang="en-US" dirty="0">
                <a:solidFill>
                  <a:srgbClr val="FFFFFF"/>
                </a:solidFill>
              </a:rPr>
              <a:t> </a:t>
            </a:r>
            <a:r>
              <a:rPr lang="en-US" dirty="0" smtClean="0">
                <a:solidFill>
                  <a:srgbClr val="FFFFFF"/>
                </a:solidFill>
              </a:rPr>
              <a:t>(provision, deploy, secure, log, data services, etc.)</a:t>
            </a:r>
            <a:endParaRPr lang="en-US" dirty="0">
              <a:solidFill>
                <a:srgbClr val="FFFFFF"/>
              </a:solidFill>
            </a:endParaRPr>
          </a:p>
        </p:txBody>
      </p:sp>
      <p:sp>
        <p:nvSpPr>
          <p:cNvPr id="10" name="Shape 281"/>
          <p:cNvSpPr/>
          <p:nvPr/>
        </p:nvSpPr>
        <p:spPr>
          <a:xfrm>
            <a:off x="1882203" y="1113321"/>
            <a:ext cx="888" cy="1026534"/>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rgbClr val="FFFFFF"/>
              </a:solidFill>
            </a:endParaRPr>
          </a:p>
        </p:txBody>
      </p:sp>
      <p:sp>
        <p:nvSpPr>
          <p:cNvPr id="11" name="Rectangle 10"/>
          <p:cNvSpPr/>
          <p:nvPr/>
        </p:nvSpPr>
        <p:spPr>
          <a:xfrm rot="16200000">
            <a:off x="1384364" y="1430798"/>
            <a:ext cx="653757" cy="307777"/>
          </a:xfrm>
          <a:prstGeom prst="rect">
            <a:avLst/>
          </a:prstGeom>
        </p:spPr>
        <p:txBody>
          <a:bodyPr wrap="none">
            <a:spAutoFit/>
          </a:bodyPr>
          <a:lstStyle/>
          <a:p>
            <a:r>
              <a:rPr lang="en-US" dirty="0" smtClean="0">
                <a:solidFill>
                  <a:srgbClr val="FFFFFF"/>
                </a:solidFill>
              </a:rPr>
              <a:t>Cloud</a:t>
            </a:r>
            <a:endParaRPr lang="en-US" dirty="0">
              <a:solidFill>
                <a:srgbClr val="FFFFFF"/>
              </a:solidFill>
            </a:endParaRPr>
          </a:p>
        </p:txBody>
      </p:sp>
      <p:sp>
        <p:nvSpPr>
          <p:cNvPr id="12" name="Shape 281"/>
          <p:cNvSpPr/>
          <p:nvPr/>
        </p:nvSpPr>
        <p:spPr>
          <a:xfrm>
            <a:off x="1883091" y="2356029"/>
            <a:ext cx="0" cy="2004059"/>
          </a:xfrm>
          <a:prstGeom prst="line">
            <a:avLst/>
          </a:prstGeom>
          <a:ln w="6350" cmpd="sng">
            <a:solidFill>
              <a:srgbClr val="0A6258"/>
            </a:solidFill>
            <a:prstDash val="sysDash"/>
            <a:round/>
            <a:headEnd type="triangle"/>
            <a:tailEnd type="triangle"/>
          </a:ln>
        </p:spPr>
        <p:txBody>
          <a:bodyPr lIns="0" tIns="0" rIns="0" bIns="0"/>
          <a:lstStyle/>
          <a:p>
            <a:pPr lvl="0" defTabSz="457200">
              <a:defRPr sz="1200">
                <a:solidFill>
                  <a:srgbClr val="000000"/>
                </a:solidFill>
                <a:uFillTx/>
                <a:latin typeface="+mn-lt"/>
                <a:ea typeface="+mn-ea"/>
                <a:cs typeface="+mn-cs"/>
                <a:sym typeface="Helvetica"/>
              </a:defRPr>
            </a:pPr>
            <a:endParaRPr>
              <a:solidFill>
                <a:srgbClr val="FFFFFF"/>
              </a:solidFill>
            </a:endParaRPr>
          </a:p>
        </p:txBody>
      </p:sp>
      <p:sp>
        <p:nvSpPr>
          <p:cNvPr id="13" name="Rectangle 12"/>
          <p:cNvSpPr/>
          <p:nvPr/>
        </p:nvSpPr>
        <p:spPr>
          <a:xfrm rot="16200000">
            <a:off x="1307559" y="3060776"/>
            <a:ext cx="843287" cy="307777"/>
          </a:xfrm>
          <a:prstGeom prst="rect">
            <a:avLst/>
          </a:prstGeom>
        </p:spPr>
        <p:txBody>
          <a:bodyPr wrap="none">
            <a:spAutoFit/>
          </a:bodyPr>
          <a:lstStyle/>
          <a:p>
            <a:r>
              <a:rPr lang="en-US" dirty="0" smtClean="0">
                <a:solidFill>
                  <a:srgbClr val="FFFFFF"/>
                </a:solidFill>
              </a:rPr>
              <a:t>Desktop</a:t>
            </a:r>
            <a:endParaRPr lang="en-US" dirty="0">
              <a:solidFill>
                <a:srgbClr val="FFFFFF"/>
              </a:solidFill>
            </a:endParaRPr>
          </a:p>
        </p:txBody>
      </p:sp>
      <p:cxnSp>
        <p:nvCxnSpPr>
          <p:cNvPr id="19" name="Straight Connector 18"/>
          <p:cNvCxnSpPr/>
          <p:nvPr/>
        </p:nvCxnSpPr>
        <p:spPr>
          <a:xfrm>
            <a:off x="1874680" y="1905866"/>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883091" y="2806457"/>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868737" y="3592711"/>
            <a:ext cx="4541267" cy="0"/>
          </a:xfrm>
          <a:prstGeom prst="line">
            <a:avLst/>
          </a:prstGeom>
          <a:ln w="3175" cmpd="sng">
            <a:prstDash val="sysDash"/>
          </a:ln>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112889" y="1092336"/>
            <a:ext cx="4316023" cy="3198983"/>
            <a:chOff x="620877" y="1102105"/>
            <a:chExt cx="4316023" cy="3198983"/>
          </a:xfrm>
        </p:grpSpPr>
        <p:sp>
          <p:nvSpPr>
            <p:cNvPr id="17" name="Rectangle 16"/>
            <p:cNvSpPr/>
            <p:nvPr/>
          </p:nvSpPr>
          <p:spPr>
            <a:xfrm>
              <a:off x="2546502" y="3266988"/>
              <a:ext cx="1358565" cy="338554"/>
            </a:xfrm>
            <a:prstGeom prst="rect">
              <a:avLst/>
            </a:prstGeom>
          </p:spPr>
          <p:txBody>
            <a:bodyPr wrap="none">
              <a:spAutoFit/>
            </a:bodyPr>
            <a:lstStyle/>
            <a:p>
              <a:r>
                <a:rPr lang="en-US" sz="1600" b="1" dirty="0" smtClean="0">
                  <a:solidFill>
                    <a:srgbClr val="FFFFFF"/>
                  </a:solidFill>
                </a:rPr>
                <a:t>Spring Boot</a:t>
              </a:r>
              <a:endParaRPr lang="en-US" sz="1600" b="1" dirty="0">
                <a:solidFill>
                  <a:srgbClr val="FFFFFF"/>
                </a:solidFill>
              </a:endParaRPr>
            </a:p>
          </p:txBody>
        </p:sp>
        <p:sp>
          <p:nvSpPr>
            <p:cNvPr id="18" name="Rectangle 17"/>
            <p:cNvSpPr/>
            <p:nvPr/>
          </p:nvSpPr>
          <p:spPr>
            <a:xfrm>
              <a:off x="2546502" y="3962534"/>
              <a:ext cx="1107996" cy="338554"/>
            </a:xfrm>
            <a:prstGeom prst="rect">
              <a:avLst/>
            </a:prstGeom>
          </p:spPr>
          <p:txBody>
            <a:bodyPr wrap="none">
              <a:spAutoFit/>
            </a:bodyPr>
            <a:lstStyle/>
            <a:p>
              <a:r>
                <a:rPr lang="en-US" sz="1600" b="1" dirty="0" smtClean="0">
                  <a:solidFill>
                    <a:srgbClr val="FFFFFF"/>
                  </a:solidFill>
                </a:rPr>
                <a:t>Spring IO</a:t>
              </a:r>
              <a:endParaRPr lang="en-US" sz="1600" b="1" dirty="0">
                <a:solidFill>
                  <a:srgbClr val="FFFFFF"/>
                </a:solidFill>
              </a:endParaRPr>
            </a:p>
          </p:txBody>
        </p:sp>
        <p:sp>
          <p:nvSpPr>
            <p:cNvPr id="22" name="Rectangle 21"/>
            <p:cNvSpPr/>
            <p:nvPr/>
          </p:nvSpPr>
          <p:spPr>
            <a:xfrm>
              <a:off x="2546502" y="1607858"/>
              <a:ext cx="2390398" cy="338554"/>
            </a:xfrm>
            <a:prstGeom prst="rect">
              <a:avLst/>
            </a:prstGeom>
          </p:spPr>
          <p:txBody>
            <a:bodyPr wrap="none">
              <a:spAutoFit/>
            </a:bodyPr>
            <a:lstStyle/>
            <a:p>
              <a:r>
                <a:rPr lang="en-US" sz="1600" b="1" dirty="0" smtClean="0">
                  <a:solidFill>
                    <a:srgbClr val="FFFFFF"/>
                  </a:solidFill>
                </a:rPr>
                <a:t>Pivotal Cloud Foundry</a:t>
              </a:r>
              <a:endParaRPr lang="en-US" sz="1600" b="1" dirty="0">
                <a:solidFill>
                  <a:srgbClr val="FFFFFF"/>
                </a:solidFill>
              </a:endParaRPr>
            </a:p>
          </p:txBody>
        </p:sp>
        <p:sp>
          <p:nvSpPr>
            <p:cNvPr id="24" name="Rectangle 23"/>
            <p:cNvSpPr/>
            <p:nvPr/>
          </p:nvSpPr>
          <p:spPr>
            <a:xfrm>
              <a:off x="2546502" y="2460818"/>
              <a:ext cx="1472579" cy="338554"/>
            </a:xfrm>
            <a:prstGeom prst="rect">
              <a:avLst/>
            </a:prstGeom>
          </p:spPr>
          <p:txBody>
            <a:bodyPr wrap="none">
              <a:spAutoFit/>
            </a:bodyPr>
            <a:lstStyle/>
            <a:p>
              <a:r>
                <a:rPr lang="en-US" sz="1600" b="1" dirty="0" smtClean="0">
                  <a:solidFill>
                    <a:srgbClr val="FFFFFF"/>
                  </a:solidFill>
                </a:rPr>
                <a:t>Spring Cloud</a:t>
              </a:r>
              <a:endParaRPr lang="en-US" sz="1600" b="1" dirty="0">
                <a:solidFill>
                  <a:srgbClr val="FFFFFF"/>
                </a:solidFill>
              </a:endParaRPr>
            </a:p>
          </p:txBody>
        </p:sp>
        <p:grpSp>
          <p:nvGrpSpPr>
            <p:cNvPr id="3" name="Group 2"/>
            <p:cNvGrpSpPr/>
            <p:nvPr/>
          </p:nvGrpSpPr>
          <p:grpSpPr>
            <a:xfrm>
              <a:off x="620877" y="1102105"/>
              <a:ext cx="1370587" cy="3168206"/>
              <a:chOff x="620877" y="1102105"/>
              <a:chExt cx="1370587" cy="3168206"/>
            </a:xfrm>
          </p:grpSpPr>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749" y="3804471"/>
                <a:ext cx="468846" cy="465840"/>
              </a:xfrm>
              <a:prstGeom prst="rect">
                <a:avLst/>
              </a:prstGeom>
            </p:spPr>
          </p:pic>
          <p:pic>
            <p:nvPicPr>
              <p:cNvPr id="15" name="Picture 14"/>
              <p:cNvPicPr>
                <a:picLocks noChangeAspect="1"/>
              </p:cNvPicPr>
              <p:nvPr/>
            </p:nvPicPr>
            <p:blipFill>
              <a:blip r:embed="rId4"/>
              <a:stretch>
                <a:fillRect/>
              </a:stretch>
            </p:blipFill>
            <p:spPr>
              <a:xfrm>
                <a:off x="620877" y="2405332"/>
                <a:ext cx="1370587" cy="45996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117" y="3018213"/>
                <a:ext cx="1085860" cy="485401"/>
              </a:xfrm>
              <a:prstGeom prst="rect">
                <a:avLst/>
              </a:prstGeom>
            </p:spPr>
          </p:pic>
          <p:pic>
            <p:nvPicPr>
              <p:cNvPr id="25" name="Picture 4" descr="https://avatars3.githubusercontent.com/u/8216893?v=3&amp;s=200"/>
              <p:cNvPicPr>
                <a:picLocks noChangeAspect="1" noChangeArrowheads="1"/>
              </p:cNvPicPr>
              <p:nvPr/>
            </p:nvPicPr>
            <p:blipFill>
              <a:blip r:embed="rId6" cstate="print">
                <a:duotone>
                  <a:prstClr val="black"/>
                  <a:srgbClr val="6DB33F">
                    <a:tint val="45000"/>
                    <a:satMod val="400000"/>
                  </a:srgbClr>
                </a:duotone>
                <a:extLst>
                  <a:ext uri="{28A0092B-C50C-407E-A947-70E740481C1C}">
                    <a14:useLocalDpi xmlns:a14="http://schemas.microsoft.com/office/drawing/2010/main"/>
                  </a:ext>
                </a:extLst>
              </a:blip>
              <a:srcRect/>
              <a:stretch>
                <a:fillRect/>
              </a:stretch>
            </p:blipFill>
            <p:spPr bwMode="auto">
              <a:xfrm>
                <a:off x="1033594" y="2073046"/>
                <a:ext cx="545155" cy="54515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900809" y="1102105"/>
                <a:ext cx="834457" cy="869020"/>
                <a:chOff x="900809" y="1337640"/>
                <a:chExt cx="834457" cy="869020"/>
              </a:xfrm>
            </p:grpSpPr>
            <p:pic>
              <p:nvPicPr>
                <p:cNvPr id="27" name="Picture 2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17641" y="1337640"/>
                  <a:ext cx="772006" cy="772006"/>
                </a:xfrm>
                <a:prstGeom prst="rect">
                  <a:avLst/>
                </a:prstGeom>
              </p:spPr>
            </p:pic>
            <p:sp>
              <p:nvSpPr>
                <p:cNvPr id="28" name="Text Box 12"/>
                <p:cNvSpPr txBox="1">
                  <a:spLocks noChangeArrowheads="1"/>
                </p:cNvSpPr>
                <p:nvPr/>
              </p:nvSpPr>
              <p:spPr bwMode="gray">
                <a:xfrm>
                  <a:off x="900809" y="1929661"/>
                  <a:ext cx="83445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eaLnBrk="1" hangingPunct="1"/>
                  <a:r>
                    <a:rPr lang="en-US" sz="1200" b="1" dirty="0" smtClean="0">
                      <a:solidFill>
                        <a:srgbClr val="FFFFFF"/>
                      </a:solidFill>
                    </a:rPr>
                    <a:t>+ BOSH</a:t>
                  </a:r>
                  <a:endParaRPr lang="en-US" sz="1200" b="1" dirty="0">
                    <a:solidFill>
                      <a:srgbClr val="FFFFFF"/>
                    </a:solidFill>
                  </a:endParaRPr>
                </a:p>
              </p:txBody>
            </p:sp>
          </p:grpSp>
        </p:grpSp>
      </p:grpSp>
    </p:spTree>
    <p:extLst>
      <p:ext uri="{BB962C8B-B14F-4D97-AF65-F5344CB8AC3E}">
        <p14:creationId xmlns:p14="http://schemas.microsoft.com/office/powerpoint/2010/main" val="1484865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FFFF"/>
                </a:solidFill>
              </a:rPr>
              <a:t>Spring Cloud Services for PCF</a:t>
            </a:r>
            <a:endParaRPr lang="en-US" sz="3200" dirty="0">
              <a:solidFill>
                <a:srgbClr val="FFFFFF"/>
              </a:solidFill>
            </a:endParaRPr>
          </a:p>
        </p:txBody>
      </p:sp>
      <p:sp>
        <p:nvSpPr>
          <p:cNvPr id="3" name="Shape 673"/>
          <p:cNvSpPr txBox="1">
            <a:spLocks/>
          </p:cNvSpPr>
          <p:nvPr/>
        </p:nvSpPr>
        <p:spPr>
          <a:xfrm>
            <a:off x="1100219" y="2453487"/>
            <a:ext cx="2302381" cy="2514535"/>
          </a:xfrm>
          <a:prstGeom prst="rect">
            <a:avLst/>
          </a:prstGeom>
        </p:spPr>
        <p:txBody>
          <a:bodyPr>
            <a:norm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50391">
              <a:spcBef>
                <a:spcPts val="1100"/>
              </a:spcBef>
              <a:buClr>
                <a:schemeClr val="tx2"/>
              </a:buClr>
              <a:buNone/>
              <a:defRPr sz="1800">
                <a:solidFill>
                  <a:srgbClr val="000000"/>
                </a:solidFill>
                <a:uFillTx/>
              </a:defRPr>
            </a:pPr>
            <a:r>
              <a:rPr lang="en-US" sz="2232" dirty="0" smtClean="0">
                <a:solidFill>
                  <a:srgbClr val="FFFFFF"/>
                </a:solidFill>
                <a:uFill>
                  <a:solidFill>
                    <a:srgbClr val="4D4D4D"/>
                  </a:solidFill>
                </a:uFill>
              </a:rPr>
              <a:t>Install</a:t>
            </a:r>
          </a:p>
          <a:p>
            <a:pPr marL="0" indent="0" algn="ctr" defTabSz="850391">
              <a:spcBef>
                <a:spcPts val="1100"/>
              </a:spcBef>
              <a:buClr>
                <a:schemeClr val="tx2"/>
              </a:buClr>
              <a:buNone/>
              <a:defRPr sz="1800">
                <a:solidFill>
                  <a:srgbClr val="000000"/>
                </a:solidFill>
                <a:uFillTx/>
              </a:defRPr>
            </a:pPr>
            <a:r>
              <a:rPr lang="en-US" sz="2232" dirty="0" err="1" smtClean="0">
                <a:solidFill>
                  <a:srgbClr val="FFFFFF"/>
                </a:solidFill>
                <a:uFill>
                  <a:solidFill>
                    <a:srgbClr val="4D4D4D"/>
                  </a:solidFill>
                </a:uFill>
              </a:rPr>
              <a:t>Config</a:t>
            </a:r>
            <a:endParaRPr lang="en-US" sz="2232" dirty="0" smtClean="0">
              <a:solidFill>
                <a:srgbClr val="FFFFFF"/>
              </a:solidFill>
              <a:uFill>
                <a:solidFill>
                  <a:srgbClr val="4D4D4D"/>
                </a:solidFill>
              </a:uFill>
            </a:endParaRPr>
          </a:p>
          <a:p>
            <a:pPr marL="0" indent="0" algn="ctr" defTabSz="850391">
              <a:spcBef>
                <a:spcPts val="1100"/>
              </a:spcBef>
              <a:buClr>
                <a:schemeClr val="tx2"/>
              </a:buClr>
              <a:buNone/>
              <a:defRPr sz="1800">
                <a:solidFill>
                  <a:srgbClr val="000000"/>
                </a:solidFill>
                <a:uFillTx/>
              </a:defRPr>
            </a:pPr>
            <a:r>
              <a:rPr lang="en-US" sz="2232" dirty="0" smtClean="0">
                <a:solidFill>
                  <a:srgbClr val="FFFFFF"/>
                </a:solidFill>
                <a:uFill>
                  <a:solidFill>
                    <a:srgbClr val="4D4D4D"/>
                  </a:solidFill>
                </a:uFill>
              </a:rPr>
              <a:t>Manage</a:t>
            </a:r>
          </a:p>
          <a:p>
            <a:pPr marL="0" indent="0" algn="ctr" defTabSz="850391">
              <a:spcBef>
                <a:spcPts val="1100"/>
              </a:spcBef>
              <a:buClr>
                <a:schemeClr val="tx2"/>
              </a:buClr>
              <a:buNone/>
              <a:defRPr sz="1800">
                <a:solidFill>
                  <a:srgbClr val="000000"/>
                </a:solidFill>
                <a:uFillTx/>
              </a:defRPr>
            </a:pPr>
            <a:r>
              <a:rPr lang="en-US" sz="2232" dirty="0" smtClean="0">
                <a:solidFill>
                  <a:srgbClr val="FFFFFF"/>
                </a:solidFill>
                <a:uFill>
                  <a:solidFill>
                    <a:srgbClr val="4D4D4D"/>
                  </a:solidFill>
                </a:uFill>
              </a:rPr>
              <a:t>Secure</a:t>
            </a:r>
          </a:p>
        </p:txBody>
      </p:sp>
      <p:sp>
        <p:nvSpPr>
          <p:cNvPr id="6" name="Shape 675"/>
          <p:cNvSpPr/>
          <p:nvPr/>
        </p:nvSpPr>
        <p:spPr>
          <a:xfrm>
            <a:off x="5134609" y="3253469"/>
            <a:ext cx="1126924" cy="4308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lang="en-US" sz="1400" b="1" dirty="0" smtClean="0">
                <a:solidFill>
                  <a:srgbClr val="FFFFFF"/>
                </a:solidFill>
                <a:uFill>
                  <a:solidFill>
                    <a:srgbClr val="4D4D4D"/>
                  </a:solidFill>
                </a:uFill>
                <a:latin typeface="FreightSans Pro Medium"/>
                <a:ea typeface="Avenir Next Regular"/>
                <a:cs typeface="FreightSans Pro Medium"/>
                <a:sym typeface="Avenir Next Regular"/>
              </a:rPr>
              <a:t>Spring Cloud</a:t>
            </a:r>
          </a:p>
          <a:p>
            <a:pPr lvl="0" algn="ctr">
              <a:defRPr>
                <a:solidFill>
                  <a:srgbClr val="000000"/>
                </a:solidFill>
                <a:uFillTx/>
              </a:defRPr>
            </a:pPr>
            <a:r>
              <a:rPr lang="en-US" sz="1400" b="1" dirty="0" smtClean="0">
                <a:solidFill>
                  <a:srgbClr val="FFFFFF"/>
                </a:solidFill>
                <a:uFill>
                  <a:solidFill>
                    <a:srgbClr val="4D4D4D"/>
                  </a:solidFill>
                </a:uFill>
                <a:latin typeface="FreightSans Pro Medium"/>
                <a:ea typeface="Avenir Next Regular"/>
                <a:cs typeface="FreightSans Pro Medium"/>
                <a:sym typeface="Avenir Next Regular"/>
              </a:rPr>
              <a:t>Services</a:t>
            </a:r>
            <a:endParaRPr sz="1400" b="1" dirty="0">
              <a:solidFill>
                <a:srgbClr val="FFFFFF"/>
              </a:solidFill>
              <a:uFill>
                <a:solidFill>
                  <a:srgbClr val="4D4D4D"/>
                </a:solidFill>
              </a:uFill>
              <a:latin typeface="FreightSans Pro Medium"/>
              <a:ea typeface="Avenir Next Regular"/>
              <a:cs typeface="FreightSans Pro Medium"/>
              <a:sym typeface="Avenir Next Regular"/>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85262" y="1927248"/>
            <a:ext cx="1252763" cy="1252763"/>
          </a:xfrm>
          <a:prstGeom prst="rect">
            <a:avLst/>
          </a:prstGeom>
        </p:spPr>
      </p:pic>
      <p:grpSp>
        <p:nvGrpSpPr>
          <p:cNvPr id="7" name="Group 663"/>
          <p:cNvGrpSpPr/>
          <p:nvPr/>
        </p:nvGrpSpPr>
        <p:grpSpPr>
          <a:xfrm>
            <a:off x="6808339" y="1074737"/>
            <a:ext cx="1179810" cy="883798"/>
            <a:chOff x="-173475" y="0"/>
            <a:chExt cx="2218471" cy="1661858"/>
          </a:xfrm>
        </p:grpSpPr>
        <p:pic>
          <p:nvPicPr>
            <p:cNvPr id="8" name="pasted-image.png"/>
            <p:cNvPicPr/>
            <p:nvPr/>
          </p:nvPicPr>
          <p:blipFill>
            <a:blip r:embed="rId4"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0" name="Shape 662"/>
            <p:cNvSpPr/>
            <p:nvPr/>
          </p:nvSpPr>
          <p:spPr>
            <a:xfrm>
              <a:off x="-173475" y="1256746"/>
              <a:ext cx="2218471" cy="40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rgbClr val="FFFFFF"/>
                  </a:solidFill>
                  <a:uFill>
                    <a:solidFill>
                      <a:srgbClr val="4D4D4D"/>
                    </a:solidFill>
                  </a:uFill>
                  <a:latin typeface="FreightSans Pro Medium"/>
                  <a:ea typeface="Avenir Next Regular"/>
                  <a:cs typeface="FreightSans Pro Medium"/>
                  <a:sym typeface="Avenir Next Regular"/>
                </a:rPr>
                <a:t>Config Server</a:t>
              </a:r>
              <a:endParaRPr sz="1400" b="1" dirty="0">
                <a:solidFill>
                  <a:srgbClr val="FFFFFF"/>
                </a:solidFill>
                <a:uFill>
                  <a:solidFill>
                    <a:srgbClr val="4D4D4D"/>
                  </a:solidFill>
                </a:uFill>
                <a:latin typeface="FreightSans Pro Medium"/>
                <a:ea typeface="Avenir Next Regular"/>
                <a:cs typeface="FreightSans Pro Medium"/>
                <a:sym typeface="Avenir Next Regular"/>
              </a:endParaRPr>
            </a:p>
          </p:txBody>
        </p:sp>
      </p:grpSp>
      <p:grpSp>
        <p:nvGrpSpPr>
          <p:cNvPr id="11" name="Group 666"/>
          <p:cNvGrpSpPr/>
          <p:nvPr/>
        </p:nvGrpSpPr>
        <p:grpSpPr>
          <a:xfrm>
            <a:off x="6702758" y="2101199"/>
            <a:ext cx="1407186" cy="890845"/>
            <a:chOff x="-387251" y="0"/>
            <a:chExt cx="2646024" cy="1675112"/>
          </a:xfrm>
        </p:grpSpPr>
        <p:pic>
          <p:nvPicPr>
            <p:cNvPr id="12" name="pasted-image.png"/>
            <p:cNvPicPr/>
            <p:nvPr/>
          </p:nvPicPr>
          <p:blipFill>
            <a:blip r:embed="rId5" cstate="screen">
              <a:extLst>
                <a:ext uri="{28A0092B-C50C-407E-A947-70E740481C1C}">
                  <a14:useLocalDpi xmlns:a14="http://schemas.microsoft.com/office/drawing/2010/main"/>
                </a:ext>
              </a:extLst>
            </a:blip>
            <a:stretch>
              <a:fillRect/>
            </a:stretch>
          </p:blipFill>
          <p:spPr>
            <a:xfrm>
              <a:off x="300761" y="0"/>
              <a:ext cx="1270001" cy="1270000"/>
            </a:xfrm>
            <a:prstGeom prst="rect">
              <a:avLst/>
            </a:prstGeom>
            <a:ln w="12700" cap="flat">
              <a:noFill/>
              <a:miter lim="400000"/>
            </a:ln>
            <a:effectLst/>
          </p:spPr>
        </p:pic>
        <p:sp>
          <p:nvSpPr>
            <p:cNvPr id="13" name="Shape 665"/>
            <p:cNvSpPr/>
            <p:nvPr/>
          </p:nvSpPr>
          <p:spPr>
            <a:xfrm>
              <a:off x="-387251" y="1269999"/>
              <a:ext cx="2646024" cy="40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lvl="0" algn="ctr">
                <a:defRPr>
                  <a:solidFill>
                    <a:srgbClr val="000000"/>
                  </a:solidFill>
                  <a:uFillTx/>
                </a:defRPr>
              </a:pPr>
              <a:r>
                <a:rPr sz="1400" b="1" dirty="0" smtClean="0">
                  <a:solidFill>
                    <a:srgbClr val="FFFFFF"/>
                  </a:solidFill>
                  <a:uFill>
                    <a:solidFill>
                      <a:srgbClr val="4D4D4D"/>
                    </a:solidFill>
                  </a:uFill>
                  <a:latin typeface="FreightSans Pro Medium"/>
                  <a:ea typeface="Avenir Next Regular"/>
                  <a:cs typeface="FreightSans Pro Medium"/>
                  <a:sym typeface="Avenir Next Regular"/>
                </a:rPr>
                <a:t>Service Registry</a:t>
              </a:r>
              <a:endParaRPr sz="1400" b="1" dirty="0">
                <a:solidFill>
                  <a:srgbClr val="FFFFFF"/>
                </a:solidFill>
                <a:uFill>
                  <a:solidFill>
                    <a:srgbClr val="4D4D4D"/>
                  </a:solidFill>
                </a:uFill>
                <a:latin typeface="FreightSans Pro Medium"/>
                <a:ea typeface="Avenir Next Regular"/>
                <a:cs typeface="FreightSans Pro Medium"/>
                <a:sym typeface="Avenir Next Regular"/>
              </a:endParaRPr>
            </a:p>
          </p:txBody>
        </p:sp>
      </p:grpSp>
      <p:grpSp>
        <p:nvGrpSpPr>
          <p:cNvPr id="14" name="Group 669"/>
          <p:cNvGrpSpPr/>
          <p:nvPr/>
        </p:nvGrpSpPr>
        <p:grpSpPr>
          <a:xfrm>
            <a:off x="6372084" y="3180011"/>
            <a:ext cx="2052320" cy="1106288"/>
            <a:chOff x="-698067" y="0"/>
            <a:chExt cx="3859108" cy="2080224"/>
          </a:xfrm>
        </p:grpSpPr>
        <p:pic>
          <p:nvPicPr>
            <p:cNvPr id="15" name="pasted-image.png"/>
            <p:cNvPicPr/>
            <p:nvPr/>
          </p:nvPicPr>
          <p:blipFill>
            <a:blip r:embed="rId6" cstate="screen">
              <a:extLst>
                <a:ext uri="{28A0092B-C50C-407E-A947-70E740481C1C}">
                  <a14:useLocalDpi xmlns:a14="http://schemas.microsoft.com/office/drawing/2010/main"/>
                </a:ext>
              </a:extLst>
            </a:blip>
            <a:stretch>
              <a:fillRect/>
            </a:stretch>
          </p:blipFill>
          <p:spPr>
            <a:xfrm>
              <a:off x="522008" y="0"/>
              <a:ext cx="1270001" cy="1270000"/>
            </a:xfrm>
            <a:prstGeom prst="rect">
              <a:avLst/>
            </a:prstGeom>
            <a:ln w="12700" cap="flat">
              <a:noFill/>
              <a:miter lim="400000"/>
            </a:ln>
            <a:effectLst/>
          </p:spPr>
        </p:pic>
        <p:sp>
          <p:nvSpPr>
            <p:cNvPr id="16" name="Shape 668"/>
            <p:cNvSpPr/>
            <p:nvPr/>
          </p:nvSpPr>
          <p:spPr>
            <a:xfrm>
              <a:off x="-698067" y="1270000"/>
              <a:ext cx="3859108" cy="8102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400" b="1" dirty="0" smtClean="0">
                  <a:solidFill>
                    <a:srgbClr val="FFFFFF"/>
                  </a:solidFill>
                  <a:uFill>
                    <a:solidFill>
                      <a:srgbClr val="4D4D4D"/>
                    </a:solidFill>
                  </a:uFill>
                  <a:latin typeface="FreightSans Pro Medium"/>
                  <a:ea typeface="Avenir Next Regular"/>
                  <a:cs typeface="FreightSans Pro Medium"/>
                  <a:sym typeface="Avenir Next Regular"/>
                </a:rPr>
                <a:t>Circuit </a:t>
              </a:r>
              <a:r>
                <a:rPr sz="1400" b="1" dirty="0">
                  <a:solidFill>
                    <a:srgbClr val="FFFFFF"/>
                  </a:solidFill>
                  <a:uFill>
                    <a:solidFill>
                      <a:srgbClr val="4D4D4D"/>
                    </a:solidFill>
                  </a:uFill>
                  <a:latin typeface="FreightSans Pro Medium"/>
                  <a:ea typeface="Avenir Next Regular"/>
                  <a:cs typeface="FreightSans Pro Medium"/>
                  <a:sym typeface="Avenir Next Regular"/>
                </a:rPr>
                <a:t>Breaker </a:t>
              </a:r>
              <a:r>
                <a:rPr sz="1400" b="1" dirty="0" smtClean="0">
                  <a:solidFill>
                    <a:srgbClr val="FFFFFF"/>
                  </a:solidFill>
                  <a:uFill>
                    <a:solidFill>
                      <a:srgbClr val="4D4D4D"/>
                    </a:solidFill>
                  </a:uFill>
                  <a:latin typeface="FreightSans Pro Medium"/>
                  <a:ea typeface="Avenir Next Regular"/>
                  <a:cs typeface="FreightSans Pro Medium"/>
                  <a:sym typeface="Avenir Next Regular"/>
                </a:rPr>
                <a:t>Dashboard</a:t>
              </a:r>
              <a:endParaRPr sz="1400" b="1" dirty="0">
                <a:solidFill>
                  <a:srgbClr val="FFFFFF"/>
                </a:solidFill>
                <a:uFill>
                  <a:solidFill>
                    <a:srgbClr val="4D4D4D"/>
                  </a:solidFill>
                </a:uFill>
                <a:latin typeface="FreightSans Pro Medium"/>
                <a:ea typeface="Avenir Next Regular"/>
                <a:cs typeface="FreightSans Pro Medium"/>
                <a:sym typeface="Avenir Next Regular"/>
              </a:endParaRPr>
            </a:p>
          </p:txBody>
        </p:sp>
      </p:grpSp>
      <p:pic>
        <p:nvPicPr>
          <p:cNvPr id="17" name="Picture 2" descr="https://netflix.github.io/images/Netflix-OSS-Logo.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236365" y="1620058"/>
            <a:ext cx="2155260" cy="7232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930996" y="1323001"/>
            <a:ext cx="594114" cy="594114"/>
          </a:xfrm>
          <a:prstGeom prst="rect">
            <a:avLst/>
          </a:prstGeom>
        </p:spPr>
      </p:pic>
    </p:spTree>
    <p:extLst>
      <p:ext uri="{BB962C8B-B14F-4D97-AF65-F5344CB8AC3E}">
        <p14:creationId xmlns:p14="http://schemas.microsoft.com/office/powerpoint/2010/main" val="120010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p:cNvCxnSpPr/>
          <p:nvPr/>
        </p:nvCxnSpPr>
        <p:spPr>
          <a:xfrm>
            <a:off x="1264041" y="2178485"/>
            <a:ext cx="766658" cy="68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244420" y="3044032"/>
            <a:ext cx="795410" cy="12826"/>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6799" y="2667727"/>
            <a:ext cx="416164" cy="416164"/>
          </a:xfrm>
          <a:prstGeom prst="rect">
            <a:avLst/>
          </a:prstGeom>
        </p:spPr>
      </p:pic>
      <p:sp>
        <p:nvSpPr>
          <p:cNvPr id="41" name="TextBox 40"/>
          <p:cNvSpPr txBox="1"/>
          <p:nvPr/>
        </p:nvSpPr>
        <p:spPr>
          <a:xfrm>
            <a:off x="1304460" y="2696190"/>
            <a:ext cx="677293" cy="307777"/>
          </a:xfrm>
          <a:prstGeom prst="rect">
            <a:avLst/>
          </a:prstGeom>
          <a:noFill/>
        </p:spPr>
        <p:txBody>
          <a:bodyPr wrap="none" rtlCol="0">
            <a:spAutoFit/>
          </a:bodyPr>
          <a:lstStyle/>
          <a:p>
            <a:pPr algn="ctr"/>
            <a:r>
              <a:rPr lang="en-US" i="1" dirty="0" smtClean="0">
                <a:solidFill>
                  <a:schemeClr val="tx1">
                    <a:lumMod val="60000"/>
                    <a:lumOff val="40000"/>
                  </a:schemeClr>
                </a:solidFill>
              </a:rPr>
              <a:t>http://</a:t>
            </a:r>
          </a:p>
        </p:txBody>
      </p:sp>
      <p:sp>
        <p:nvSpPr>
          <p:cNvPr id="42" name="TextBox 41"/>
          <p:cNvSpPr txBox="1"/>
          <p:nvPr/>
        </p:nvSpPr>
        <p:spPr>
          <a:xfrm>
            <a:off x="1200042" y="1834558"/>
            <a:ext cx="884364" cy="276999"/>
          </a:xfrm>
          <a:prstGeom prst="rect">
            <a:avLst/>
          </a:prstGeom>
          <a:noFill/>
        </p:spPr>
        <p:txBody>
          <a:bodyPr wrap="none" rtlCol="0">
            <a:spAutoFit/>
          </a:bodyPr>
          <a:lstStyle/>
          <a:p>
            <a:pPr algn="ctr"/>
            <a:r>
              <a:rPr lang="en-US" sz="1200" i="1" dirty="0" smtClean="0">
                <a:solidFill>
                  <a:schemeClr val="tx1">
                    <a:lumMod val="60000"/>
                    <a:lumOff val="40000"/>
                  </a:schemeClr>
                </a:solidFill>
              </a:rPr>
              <a:t>Push App</a:t>
            </a:r>
          </a:p>
        </p:txBody>
      </p:sp>
      <p:pic>
        <p:nvPicPr>
          <p:cNvPr id="43" name="Picture 4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1689" y="1506530"/>
            <a:ext cx="535562" cy="535562"/>
          </a:xfrm>
          <a:prstGeom prst="rect">
            <a:avLst/>
          </a:prstGeom>
        </p:spPr>
      </p:pic>
      <p:sp>
        <p:nvSpPr>
          <p:cNvPr id="44" name="TextBox 43"/>
          <p:cNvSpPr txBox="1"/>
          <p:nvPr/>
        </p:nvSpPr>
        <p:spPr>
          <a:xfrm>
            <a:off x="531678" y="2080538"/>
            <a:ext cx="589968" cy="276999"/>
          </a:xfrm>
          <a:prstGeom prst="rect">
            <a:avLst/>
          </a:prstGeom>
          <a:solidFill>
            <a:schemeClr val="bg2"/>
          </a:solidFill>
          <a:ln/>
        </p:spPr>
        <p:style>
          <a:lnRef idx="1">
            <a:schemeClr val="dk1"/>
          </a:lnRef>
          <a:fillRef idx="3">
            <a:schemeClr val="dk1"/>
          </a:fillRef>
          <a:effectRef idx="2">
            <a:schemeClr val="dk1"/>
          </a:effectRef>
          <a:fontRef idx="minor">
            <a:schemeClr val="lt1"/>
          </a:fontRef>
        </p:style>
        <p:txBody>
          <a:bodyPr wrap="square" rtlCol="0">
            <a:spAutoFit/>
          </a:bodyPr>
          <a:lstStyle/>
          <a:p>
            <a:r>
              <a:rPr lang="en-US" sz="1200" dirty="0" smtClean="0">
                <a:solidFill>
                  <a:schemeClr val="tx2"/>
                </a:solidFill>
              </a:rPr>
              <a:t>&gt; </a:t>
            </a:r>
            <a:r>
              <a:rPr lang="en-US" sz="1200" dirty="0" err="1">
                <a:solidFill>
                  <a:schemeClr val="tx2"/>
                </a:solidFill>
              </a:rPr>
              <a:t>c</a:t>
            </a:r>
            <a:r>
              <a:rPr lang="en-US" sz="1200" dirty="0" err="1" smtClean="0">
                <a:solidFill>
                  <a:schemeClr val="tx2"/>
                </a:solidFill>
              </a:rPr>
              <a:t>f</a:t>
            </a:r>
            <a:r>
              <a:rPr lang="en-US" sz="1200" dirty="0" smtClean="0">
                <a:solidFill>
                  <a:schemeClr val="tx2"/>
                </a:solidFill>
              </a:rPr>
              <a:t>      </a:t>
            </a:r>
          </a:p>
        </p:txBody>
      </p:sp>
      <p:sp>
        <p:nvSpPr>
          <p:cNvPr id="47" name="Rounded Rectangle 46"/>
          <p:cNvSpPr/>
          <p:nvPr/>
        </p:nvSpPr>
        <p:spPr>
          <a:xfrm>
            <a:off x="2164383" y="1442707"/>
            <a:ext cx="5701961" cy="1886620"/>
          </a:xfrm>
          <a:prstGeom prst="roundRect">
            <a:avLst>
              <a:gd name="adj" fmla="val 6695"/>
            </a:avLst>
          </a:prstGeom>
          <a:noFill/>
          <a:ln w="12700">
            <a:solidFill>
              <a:srgbClr val="0088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Chevron 44"/>
          <p:cNvSpPr/>
          <p:nvPr/>
        </p:nvSpPr>
        <p:spPr>
          <a:xfrm>
            <a:off x="1282281" y="3660487"/>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Automated Unit and Integration Testing</a:t>
            </a:r>
            <a:endParaRPr lang="en-US" sz="1000" dirty="0">
              <a:solidFill>
                <a:schemeClr val="bg1"/>
              </a:solidFill>
            </a:endParaRPr>
          </a:p>
        </p:txBody>
      </p:sp>
      <p:sp>
        <p:nvSpPr>
          <p:cNvPr id="46" name="Chevron 45"/>
          <p:cNvSpPr/>
          <p:nvPr/>
        </p:nvSpPr>
        <p:spPr>
          <a:xfrm>
            <a:off x="3579962" y="3672818"/>
            <a:ext cx="2315584"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Acceptance, Performance &amp; Load</a:t>
            </a:r>
            <a:endParaRPr lang="en-US" sz="1000" dirty="0">
              <a:solidFill>
                <a:schemeClr val="bg1"/>
              </a:solidFill>
            </a:endParaRPr>
          </a:p>
        </p:txBody>
      </p:sp>
      <p:sp>
        <p:nvSpPr>
          <p:cNvPr id="48" name="Chevron 47"/>
          <p:cNvSpPr/>
          <p:nvPr/>
        </p:nvSpPr>
        <p:spPr>
          <a:xfrm>
            <a:off x="5875923" y="3660487"/>
            <a:ext cx="2409620" cy="655306"/>
          </a:xfrm>
          <a:prstGeom prst="chevron">
            <a:avLst/>
          </a:prstGeom>
          <a:solidFill>
            <a:schemeClr val="tx1"/>
          </a:solidFill>
          <a:ln>
            <a:solidFill>
              <a:schemeClr val="bg1"/>
            </a:solidFill>
          </a:ln>
          <a:effectLst/>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200" b="1" dirty="0" smtClean="0">
                <a:solidFill>
                  <a:schemeClr val="bg1"/>
                </a:solidFill>
              </a:rPr>
              <a:t>Zero Downtime Upgrade to Production</a:t>
            </a:r>
            <a:endParaRPr lang="en-US" sz="1000" dirty="0">
              <a:solidFill>
                <a:schemeClr val="bg1"/>
              </a:solidFill>
            </a:endParaRPr>
          </a:p>
        </p:txBody>
      </p:sp>
      <p:grpSp>
        <p:nvGrpSpPr>
          <p:cNvPr id="54" name="Group 53"/>
          <p:cNvGrpSpPr>
            <a:grpSpLocks noChangeAspect="1"/>
          </p:cNvGrpSpPr>
          <p:nvPr/>
        </p:nvGrpSpPr>
        <p:grpSpPr>
          <a:xfrm>
            <a:off x="5400406" y="2564814"/>
            <a:ext cx="1576996" cy="553796"/>
            <a:chOff x="5216299" y="3413967"/>
            <a:chExt cx="1833045" cy="809331"/>
          </a:xfrm>
        </p:grpSpPr>
        <p:sp>
          <p:nvSpPr>
            <p:cNvPr id="55" name="TextBox 54"/>
            <p:cNvSpPr txBox="1"/>
            <p:nvPr/>
          </p:nvSpPr>
          <p:spPr>
            <a:xfrm>
              <a:off x="5885959" y="3829531"/>
              <a:ext cx="366537" cy="393767"/>
            </a:xfrm>
            <a:prstGeom prst="rect">
              <a:avLst/>
            </a:prstGeom>
            <a:noFill/>
          </p:spPr>
          <p:txBody>
            <a:bodyPr wrap="none" rtlCol="0">
              <a:spAutoFit/>
            </a:bodyPr>
            <a:lstStyle/>
            <a:p>
              <a:pPr algn="ctr"/>
              <a:endParaRPr lang="en-US" sz="800" i="1" dirty="0" smtClean="0">
                <a:solidFill>
                  <a:srgbClr val="FFFFFF"/>
                </a:solidFill>
              </a:endParaRPr>
            </a:p>
          </p:txBody>
        </p:sp>
        <p:pic>
          <p:nvPicPr>
            <p:cNvPr id="56" name="Picture 5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16299" y="3413967"/>
              <a:ext cx="1833045" cy="666953"/>
            </a:xfrm>
            <a:prstGeom prst="rect">
              <a:avLst/>
            </a:prstGeom>
          </p:spPr>
        </p:pic>
      </p:grpSp>
      <p:pic>
        <p:nvPicPr>
          <p:cNvPr id="57" name="Picture 5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34540" y="2786769"/>
            <a:ext cx="793648" cy="420634"/>
          </a:xfrm>
          <a:prstGeom prst="rect">
            <a:avLst/>
          </a:prstGeom>
        </p:spPr>
      </p:pic>
      <p:pic>
        <p:nvPicPr>
          <p:cNvPr id="33" name="Picture 32"/>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055187" y="1526172"/>
            <a:ext cx="801412" cy="904649"/>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444650" y="1640001"/>
            <a:ext cx="1479353" cy="403793"/>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52511" y="1567160"/>
            <a:ext cx="566072" cy="566072"/>
          </a:xfrm>
          <a:prstGeom prst="rect">
            <a:avLst/>
          </a:prstGeom>
        </p:spPr>
      </p:pic>
      <p:pic>
        <p:nvPicPr>
          <p:cNvPr id="38" name="Picture 3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030518" y="2588010"/>
            <a:ext cx="530169" cy="530169"/>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502577" y="2625045"/>
            <a:ext cx="949734" cy="325623"/>
          </a:xfrm>
          <a:prstGeom prst="rect">
            <a:avLst/>
          </a:prstGeom>
        </p:spPr>
      </p:pic>
      <p:pic>
        <p:nvPicPr>
          <p:cNvPr id="58" name="Picture 5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841963" y="2022257"/>
            <a:ext cx="928254" cy="402244"/>
          </a:xfrm>
          <a:prstGeom prst="rect">
            <a:avLst/>
          </a:prstGeom>
        </p:spPr>
      </p:pic>
      <p:sp>
        <p:nvSpPr>
          <p:cNvPr id="59" name="TextBox 58"/>
          <p:cNvSpPr txBox="1"/>
          <p:nvPr/>
        </p:nvSpPr>
        <p:spPr>
          <a:xfrm>
            <a:off x="6906257" y="2888188"/>
            <a:ext cx="770767" cy="307777"/>
          </a:xfrm>
          <a:prstGeom prst="rect">
            <a:avLst/>
          </a:prstGeom>
          <a:noFill/>
        </p:spPr>
        <p:txBody>
          <a:bodyPr wrap="square" rtlCol="0">
            <a:spAutoFit/>
          </a:bodyPr>
          <a:lstStyle/>
          <a:p>
            <a:pPr algn="ctr"/>
            <a:r>
              <a:rPr lang="en-US" dirty="0" smtClean="0">
                <a:solidFill>
                  <a:schemeClr val="tx1">
                    <a:lumMod val="60000"/>
                    <a:lumOff val="40000"/>
                  </a:schemeClr>
                </a:solidFill>
              </a:rPr>
              <a:t>more…</a:t>
            </a:r>
            <a:endParaRPr lang="en-US" sz="2000" dirty="0" smtClean="0">
              <a:solidFill>
                <a:schemeClr val="tx1">
                  <a:lumMod val="60000"/>
                  <a:lumOff val="40000"/>
                </a:schemeClr>
              </a:solidFill>
            </a:endParaRPr>
          </a:p>
        </p:txBody>
      </p:sp>
      <p:sp>
        <p:nvSpPr>
          <p:cNvPr id="60" name="Title 59"/>
          <p:cNvSpPr>
            <a:spLocks noGrp="1"/>
          </p:cNvSpPr>
          <p:nvPr>
            <p:ph type="title"/>
          </p:nvPr>
        </p:nvSpPr>
        <p:spPr/>
        <p:txBody>
          <a:bodyPr/>
          <a:lstStyle/>
          <a:p>
            <a:r>
              <a:rPr lang="en-US" sz="3200" dirty="0" smtClean="0">
                <a:solidFill>
                  <a:srgbClr val="FFFFFF"/>
                </a:solidFill>
              </a:rPr>
              <a:t>Developer Enabling Self </a:t>
            </a:r>
            <a:r>
              <a:rPr lang="en-US" sz="3200" dirty="0">
                <a:solidFill>
                  <a:srgbClr val="FFFFFF"/>
                </a:solidFill>
              </a:rPr>
              <a:t>S</a:t>
            </a:r>
            <a:r>
              <a:rPr lang="en-US" sz="3200" dirty="0" smtClean="0">
                <a:solidFill>
                  <a:srgbClr val="FFFFFF"/>
                </a:solidFill>
              </a:rPr>
              <a:t>ervice Workflows</a:t>
            </a:r>
            <a:endParaRPr lang="en-US" sz="3200" dirty="0">
              <a:solidFill>
                <a:srgbClr val="FFFFFF"/>
              </a:solidFill>
            </a:endParaRPr>
          </a:p>
        </p:txBody>
      </p:sp>
      <p:pic>
        <p:nvPicPr>
          <p:cNvPr id="62" name="Picture 61"/>
          <p:cNvPicPr>
            <a:picLocks noChangeAspect="1"/>
          </p:cNvPicPr>
          <p:nvPr/>
        </p:nvPicPr>
        <p:blipFill>
          <a:blip r:embed="rId13">
            <a:duotone>
              <a:prstClr val="black"/>
              <a:schemeClr val="accent2">
                <a:tint val="45000"/>
                <a:satMod val="400000"/>
              </a:schemeClr>
            </a:duotone>
            <a:extLst>
              <a:ext uri="{BEBA8EAE-BF5A-486C-A8C5-ECC9F3942E4B}">
                <a14:imgProps xmlns:a14="http://schemas.microsoft.com/office/drawing/2010/main">
                  <a14:imgLayer r:embed="rId14">
                    <a14:imgEffect>
                      <a14:saturation sat="33000"/>
                    </a14:imgEffect>
                  </a14:imgLayer>
                </a14:imgProps>
              </a:ext>
            </a:extLst>
          </a:blip>
          <a:stretch>
            <a:fillRect/>
          </a:stretch>
        </p:blipFill>
        <p:spPr>
          <a:xfrm>
            <a:off x="471729" y="3710024"/>
            <a:ext cx="769501" cy="642760"/>
          </a:xfrm>
          <a:prstGeom prst="rect">
            <a:avLst/>
          </a:prstGeom>
        </p:spPr>
      </p:pic>
      <p:pic>
        <p:nvPicPr>
          <p:cNvPr id="64" name="Picture 63" descr="product-pivotal-cloud-foundry.png"/>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655840" y="1036207"/>
            <a:ext cx="677781" cy="677781"/>
          </a:xfrm>
          <a:prstGeom prst="rect">
            <a:avLst/>
          </a:prstGeom>
        </p:spPr>
      </p:pic>
      <p:pic>
        <p:nvPicPr>
          <p:cNvPr id="2" name="Picture 1" descr="homepage-docker-logo.pn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762621" y="1553685"/>
            <a:ext cx="1005163" cy="831773"/>
          </a:xfrm>
          <a:prstGeom prst="rect">
            <a:avLst/>
          </a:prstGeom>
        </p:spPr>
      </p:pic>
      <p:sp>
        <p:nvSpPr>
          <p:cNvPr id="4" name="Line Callout 2 3"/>
          <p:cNvSpPr/>
          <p:nvPr/>
        </p:nvSpPr>
        <p:spPr>
          <a:xfrm>
            <a:off x="7767784" y="1055440"/>
            <a:ext cx="1197620" cy="658556"/>
          </a:xfrm>
          <a:prstGeom prst="borderCallout2">
            <a:avLst>
              <a:gd name="adj1" fmla="val 18750"/>
              <a:gd name="adj2" fmla="val -8333"/>
              <a:gd name="adj3" fmla="val 18750"/>
              <a:gd name="adj4" fmla="val -16667"/>
              <a:gd name="adj5" fmla="val 78572"/>
              <a:gd name="adj6" fmla="val -47832"/>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Thoughts on Docker?</a:t>
            </a:r>
          </a:p>
        </p:txBody>
      </p:sp>
    </p:spTree>
    <p:extLst>
      <p:ext uri="{BB962C8B-B14F-4D97-AF65-F5344CB8AC3E}">
        <p14:creationId xmlns:p14="http://schemas.microsoft.com/office/powerpoint/2010/main" val="37535702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7588" y="1130535"/>
            <a:ext cx="6048376" cy="1230080"/>
          </a:xfrm>
        </p:spPr>
        <p:txBody>
          <a:bodyPr/>
          <a:lstStyle/>
          <a:p>
            <a:r>
              <a:rPr lang="en-US"/>
              <a:t>PCF Technical Overview</a:t>
            </a:r>
          </a:p>
        </p:txBody>
      </p:sp>
      <p:sp>
        <p:nvSpPr>
          <p:cNvPr id="3" name="Content Placeholder 2"/>
          <p:cNvSpPr>
            <a:spLocks noGrp="1"/>
          </p:cNvSpPr>
          <p:nvPr>
            <p:ph sz="quarter" idx="10"/>
          </p:nvPr>
        </p:nvSpPr>
        <p:spPr/>
        <p:txBody>
          <a:bodyPr/>
          <a:lstStyle/>
          <a:p>
            <a:r>
              <a:rPr lang="en-US"/>
              <a:t>A glimpse under the hood</a:t>
            </a:r>
          </a:p>
        </p:txBody>
      </p:sp>
    </p:spTree>
    <p:extLst>
      <p:ext uri="{BB962C8B-B14F-4D97-AF65-F5344CB8AC3E}">
        <p14:creationId xmlns:p14="http://schemas.microsoft.com/office/powerpoint/2010/main" val="7047910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itle 1"/>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r>
              <a:rPr lang="en-US" sz="2800" dirty="0">
                <a:latin typeface="Arial" charset="0"/>
                <a:cs typeface="Arial" charset="0"/>
              </a:rPr>
              <a:t>Key Capabilities</a:t>
            </a:r>
          </a:p>
        </p:txBody>
      </p:sp>
      <p:sp>
        <p:nvSpPr>
          <p:cNvPr id="55" name="Rounded Rectangle 54"/>
          <p:cNvSpPr/>
          <p:nvPr/>
        </p:nvSpPr>
        <p:spPr>
          <a:xfrm>
            <a:off x="450850" y="2170113"/>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1" name="Rounded Rectangle 50"/>
          <p:cNvSpPr/>
          <p:nvPr/>
        </p:nvSpPr>
        <p:spPr>
          <a:xfrm>
            <a:off x="450850"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3" name="Rounded Rectangle 52"/>
          <p:cNvSpPr/>
          <p:nvPr/>
        </p:nvSpPr>
        <p:spPr>
          <a:xfrm>
            <a:off x="3197225" y="3311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54" name="Rounded Rectangle 53"/>
          <p:cNvSpPr/>
          <p:nvPr/>
        </p:nvSpPr>
        <p:spPr>
          <a:xfrm>
            <a:off x="5927725" y="215900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6" name="Rounded Rectangle 45"/>
          <p:cNvSpPr/>
          <p:nvPr/>
        </p:nvSpPr>
        <p:spPr>
          <a:xfrm>
            <a:off x="3192463" y="2155825"/>
            <a:ext cx="2743200" cy="1150938"/>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4" name="Rounded Rectangle 43"/>
          <p:cNvSpPr/>
          <p:nvPr/>
        </p:nvSpPr>
        <p:spPr>
          <a:xfrm>
            <a:off x="3187700" y="1009650"/>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5" name="Rounded Rectangle 44"/>
          <p:cNvSpPr/>
          <p:nvPr/>
        </p:nvSpPr>
        <p:spPr>
          <a:xfrm>
            <a:off x="5926138" y="1025525"/>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43" name="Rounded Rectangle 42"/>
          <p:cNvSpPr/>
          <p:nvPr/>
        </p:nvSpPr>
        <p:spPr>
          <a:xfrm>
            <a:off x="446088" y="1006929"/>
            <a:ext cx="2743200" cy="1161596"/>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
        <p:nvSpPr>
          <p:cNvPr id="24586" name="TextBox 5"/>
          <p:cNvSpPr txBox="1">
            <a:spLocks noChangeArrowheads="1"/>
          </p:cNvSpPr>
          <p:nvPr/>
        </p:nvSpPr>
        <p:spPr bwMode="auto">
          <a:xfrm>
            <a:off x="3318323" y="1295304"/>
            <a:ext cx="264160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smtClean="0"/>
              <a:t>Application Containerization</a:t>
            </a:r>
            <a:endParaRPr lang="en-US" sz="1600" dirty="0"/>
          </a:p>
        </p:txBody>
      </p:sp>
      <p:sp>
        <p:nvSpPr>
          <p:cNvPr id="24587" name="TextBox 6"/>
          <p:cNvSpPr txBox="1">
            <a:spLocks noChangeArrowheads="1"/>
          </p:cNvSpPr>
          <p:nvPr/>
        </p:nvSpPr>
        <p:spPr bwMode="auto">
          <a:xfrm>
            <a:off x="642896" y="3537857"/>
            <a:ext cx="1906827"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Native Data Services</a:t>
            </a:r>
          </a:p>
        </p:txBody>
      </p:sp>
      <p:sp>
        <p:nvSpPr>
          <p:cNvPr id="24589" name="TextBox 8"/>
          <p:cNvSpPr txBox="1">
            <a:spLocks noChangeArrowheads="1"/>
          </p:cNvSpPr>
          <p:nvPr/>
        </p:nvSpPr>
        <p:spPr bwMode="auto">
          <a:xfrm>
            <a:off x="6056767" y="2400055"/>
            <a:ext cx="155575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LOB Quotas + Access Control</a:t>
            </a:r>
          </a:p>
        </p:txBody>
      </p:sp>
      <p:sp>
        <p:nvSpPr>
          <p:cNvPr id="24590" name="TextBox 9"/>
          <p:cNvSpPr txBox="1">
            <a:spLocks noChangeArrowheads="1"/>
          </p:cNvSpPr>
          <p:nvPr/>
        </p:nvSpPr>
        <p:spPr bwMode="auto">
          <a:xfrm>
            <a:off x="3380717" y="2392158"/>
            <a:ext cx="226014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4 HA Levels + </a:t>
            </a:r>
          </a:p>
          <a:p>
            <a:pPr eaLnBrk="1" hangingPunct="1"/>
            <a:r>
              <a:rPr lang="en-US" sz="1600" dirty="0"/>
              <a:t>Load Balancing</a:t>
            </a:r>
          </a:p>
        </p:txBody>
      </p:sp>
      <p:sp>
        <p:nvSpPr>
          <p:cNvPr id="24591" name="TextBox 10"/>
          <p:cNvSpPr txBox="1">
            <a:spLocks noChangeArrowheads="1"/>
          </p:cNvSpPr>
          <p:nvPr/>
        </p:nvSpPr>
        <p:spPr bwMode="auto">
          <a:xfrm>
            <a:off x="3342368" y="3691523"/>
            <a:ext cx="18748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err="1"/>
              <a:t>IaaS</a:t>
            </a:r>
            <a:r>
              <a:rPr lang="en-US" sz="1600" dirty="0"/>
              <a:t> Abstraction</a:t>
            </a:r>
          </a:p>
        </p:txBody>
      </p:sp>
      <p:pic>
        <p:nvPicPr>
          <p:cNvPr id="24592" name="Picture 2" descr="http://www.dreamstime.com/organization-chart-icon-thumb18564571.jpg"/>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7764495" y="2349499"/>
            <a:ext cx="853590" cy="589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8" name="TextBox 7"/>
          <p:cNvSpPr txBox="1">
            <a:spLocks noChangeArrowheads="1"/>
          </p:cNvSpPr>
          <p:nvPr/>
        </p:nvSpPr>
        <p:spPr bwMode="auto">
          <a:xfrm>
            <a:off x="562883" y="1410119"/>
            <a:ext cx="24039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OS + Middleware </a:t>
            </a:r>
            <a:endParaRPr lang="en-US" sz="1600" i="1" dirty="0"/>
          </a:p>
        </p:txBody>
      </p:sp>
      <p:grpSp>
        <p:nvGrpSpPr>
          <p:cNvPr id="24593" name="Group 120"/>
          <p:cNvGrpSpPr>
            <a:grpSpLocks/>
          </p:cNvGrpSpPr>
          <p:nvPr/>
        </p:nvGrpSpPr>
        <p:grpSpPr bwMode="auto">
          <a:xfrm>
            <a:off x="2530928" y="1406071"/>
            <a:ext cx="482827" cy="430213"/>
            <a:chOff x="6338898" y="2735697"/>
            <a:chExt cx="578737" cy="495995"/>
          </a:xfrm>
        </p:grpSpPr>
        <p:pic>
          <p:nvPicPr>
            <p:cNvPr id="24625" name="Picture 3" descr="C:\Users\Dan\Desktop\switch.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61426" y="2901349"/>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3" descr="C:\Users\Dan\Desktop\switch.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38898" y="2735697"/>
              <a:ext cx="556209" cy="33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4" name="Group 81"/>
          <p:cNvGrpSpPr>
            <a:grpSpLocks/>
          </p:cNvGrpSpPr>
          <p:nvPr/>
        </p:nvGrpSpPr>
        <p:grpSpPr bwMode="auto">
          <a:xfrm>
            <a:off x="5088618" y="2412999"/>
            <a:ext cx="789668" cy="549502"/>
            <a:chOff x="5832822" y="3461918"/>
            <a:chExt cx="1310751" cy="774057"/>
          </a:xfrm>
        </p:grpSpPr>
        <p:grpSp>
          <p:nvGrpSpPr>
            <p:cNvPr id="24614" name="Group 39"/>
            <p:cNvGrpSpPr>
              <a:grpSpLocks/>
            </p:cNvGrpSpPr>
            <p:nvPr/>
          </p:nvGrpSpPr>
          <p:grpSpPr bwMode="auto">
            <a:xfrm>
              <a:off x="5902266" y="3461918"/>
              <a:ext cx="1241307" cy="639279"/>
              <a:chOff x="5266161" y="2945083"/>
              <a:chExt cx="1241307" cy="639279"/>
            </a:xfrm>
          </p:grpSpPr>
          <p:pic>
            <p:nvPicPr>
              <p:cNvPr id="24618" name="Picture 8" descr="load_balancer_pic"/>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66161" y="3028210"/>
                <a:ext cx="442026" cy="47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9" name="Picture 8" descr="load_balancer_pic"/>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939430" y="294508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8" descr="load_balancer_pic"/>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973080" y="3168733"/>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8" descr="load_balancer_pic"/>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949330" y="3418108"/>
                <a:ext cx="534388" cy="166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Elbow Connector 24"/>
              <p:cNvCxnSpPr>
                <a:stCxn id="24618" idx="3"/>
                <a:endCxn id="24619" idx="1"/>
              </p:cNvCxnSpPr>
              <p:nvPr/>
            </p:nvCxnSpPr>
            <p:spPr>
              <a:xfrm flipV="1">
                <a:off x="5707688" y="3027564"/>
                <a:ext cx="231682" cy="237927"/>
              </a:xfrm>
              <a:prstGeom prst="bentConnector3">
                <a:avLst>
                  <a:gd name="adj1" fmla="val 17048"/>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24618" idx="3"/>
                <a:endCxn id="24620" idx="1"/>
              </p:cNvCxnSpPr>
              <p:nvPr/>
            </p:nvCxnSpPr>
            <p:spPr>
              <a:xfrm flipV="1">
                <a:off x="5707688" y="3251216"/>
                <a:ext cx="265007" cy="14276"/>
              </a:xfrm>
              <a:prstGeom prst="bentConnector3">
                <a:avLst>
                  <a:gd name="adj1" fmla="val 5000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4618" idx="3"/>
                <a:endCxn id="24621" idx="1"/>
              </p:cNvCxnSpPr>
              <p:nvPr/>
            </p:nvCxnSpPr>
            <p:spPr>
              <a:xfrm>
                <a:off x="5707688" y="3265492"/>
                <a:ext cx="241204" cy="236341"/>
              </a:xfrm>
              <a:prstGeom prst="bentConnector3">
                <a:avLst>
                  <a:gd name="adj1" fmla="val 14890"/>
                </a:avLst>
              </a:prstGeom>
              <a:ln w="1270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grpSp>
          <p:nvGrpSpPr>
            <p:cNvPr id="24615" name="Group 51"/>
            <p:cNvGrpSpPr>
              <a:grpSpLocks/>
            </p:cNvGrpSpPr>
            <p:nvPr/>
          </p:nvGrpSpPr>
          <p:grpSpPr bwMode="auto">
            <a:xfrm>
              <a:off x="5832822" y="3898286"/>
              <a:ext cx="389417" cy="337689"/>
              <a:chOff x="3185954" y="2674574"/>
              <a:chExt cx="451261" cy="427512"/>
            </a:xfrm>
          </p:grpSpPr>
          <p:sp>
            <p:nvSpPr>
              <p:cNvPr id="19" name="Oval 18"/>
              <p:cNvSpPr/>
              <p:nvPr/>
            </p:nvSpPr>
            <p:spPr>
              <a:xfrm>
                <a:off x="3185954" y="2674574"/>
                <a:ext cx="451261" cy="427512"/>
              </a:xfrm>
              <a:prstGeom prst="ellipse">
                <a:avLst/>
              </a:prstGeom>
              <a:ln/>
              <a:scene3d>
                <a:camera prst="isometricOffAxis2Left"/>
                <a:lightRig rig="threePt" dir="t"/>
              </a:scene3d>
              <a:sp3d>
                <a:bevelT/>
              </a:sp3d>
            </p:spPr>
            <p:style>
              <a:lnRef idx="1">
                <a:schemeClr val="dk1"/>
              </a:lnRef>
              <a:fillRef idx="2">
                <a:schemeClr val="dk1"/>
              </a:fillRef>
              <a:effectRef idx="1">
                <a:schemeClr val="dk1"/>
              </a:effectRef>
              <a:fontRef idx="minor">
                <a:schemeClr val="dk1"/>
              </a:fontRef>
            </p:style>
            <p:txBody>
              <a:bodyPr anchor="ctr"/>
              <a:lstStyle/>
              <a:p>
                <a:pPr algn="ctr">
                  <a:defRPr/>
                </a:pPr>
                <a:endParaRPr lang="en-US"/>
              </a:p>
            </p:txBody>
          </p:sp>
          <p:sp>
            <p:nvSpPr>
              <p:cNvPr id="20" name="Cross 19"/>
              <p:cNvSpPr/>
              <p:nvPr/>
            </p:nvSpPr>
            <p:spPr>
              <a:xfrm>
                <a:off x="3238024" y="2725300"/>
                <a:ext cx="329768" cy="301774"/>
              </a:xfrm>
              <a:prstGeom prst="plus">
                <a:avLst>
                  <a:gd name="adj" fmla="val 33333"/>
                </a:avLst>
              </a:prstGeom>
              <a:solidFill>
                <a:srgbClr val="C00000"/>
              </a:solidFill>
              <a:ln w="12700">
                <a:solidFill>
                  <a:schemeClr val="bg2"/>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grpSp>
        <p:nvGrpSpPr>
          <p:cNvPr id="24595" name="Group 99"/>
          <p:cNvGrpSpPr>
            <a:grpSpLocks/>
          </p:cNvGrpSpPr>
          <p:nvPr/>
        </p:nvGrpSpPr>
        <p:grpSpPr bwMode="auto">
          <a:xfrm>
            <a:off x="5170715" y="3537857"/>
            <a:ext cx="624342" cy="662441"/>
            <a:chOff x="1197845" y="2932424"/>
            <a:chExt cx="934973" cy="934973"/>
          </a:xfrm>
        </p:grpSpPr>
        <p:pic>
          <p:nvPicPr>
            <p:cNvPr id="24611" name="Picture 8" descr="http://icondatabase.net/download/icon/987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1197845" y="29324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 descr="http://icondatabase.net/download/icon/987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1350245" y="30848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 descr="http://icondatabase.net/download/icon/9876"/>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flipH="1">
              <a:off x="1502645" y="3237224"/>
              <a:ext cx="630173" cy="630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6" name="Group 61"/>
          <p:cNvGrpSpPr>
            <a:grpSpLocks/>
          </p:cNvGrpSpPr>
          <p:nvPr/>
        </p:nvGrpSpPr>
        <p:grpSpPr bwMode="auto">
          <a:xfrm>
            <a:off x="2503708" y="3946070"/>
            <a:ext cx="488789" cy="386871"/>
            <a:chOff x="5146257" y="1759500"/>
            <a:chExt cx="834506" cy="674188"/>
          </a:xfrm>
        </p:grpSpPr>
        <p:pic>
          <p:nvPicPr>
            <p:cNvPr id="24608" name="Picture 4" descr="C:\Users\Dan\Desktop\storag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146257" y="1999147"/>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9" name="Picture 4" descr="C:\Users\Dan\Desktop\storag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563510" y="2048848"/>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0" name="Picture 4" descr="C:\Users\Dan\Desktop\storage.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354883" y="1759500"/>
              <a:ext cx="417253" cy="38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597" name="Group 97"/>
          <p:cNvGrpSpPr>
            <a:grpSpLocks/>
          </p:cNvGrpSpPr>
          <p:nvPr/>
        </p:nvGrpSpPr>
        <p:grpSpPr bwMode="auto">
          <a:xfrm>
            <a:off x="5197929" y="1179286"/>
            <a:ext cx="621846" cy="586921"/>
            <a:chOff x="2493819" y="1718023"/>
            <a:chExt cx="1111930" cy="968765"/>
          </a:xfrm>
        </p:grpSpPr>
        <p:pic>
          <p:nvPicPr>
            <p:cNvPr id="24605"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a:ext>
              </a:extLst>
            </a:blip>
            <a:srcRect/>
            <a:stretch>
              <a:fillRect/>
            </a:stretch>
          </p:blipFill>
          <p:spPr bwMode="auto">
            <a:xfrm>
              <a:off x="3014355" y="1718023"/>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a:ext>
              </a:extLst>
            </a:blip>
            <a:srcRect/>
            <a:stretch>
              <a:fillRect/>
            </a:stretch>
          </p:blipFill>
          <p:spPr bwMode="auto">
            <a:xfrm>
              <a:off x="2753097" y="1955529"/>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7" name="Picture 2" descr="C:\Users\Dan\Desktop\gear.png"/>
            <p:cNvPicPr>
              <a:picLocks noChangeAspect="1" noChangeArrowheads="1"/>
            </p:cNvPicPr>
            <p:nvPr/>
          </p:nvPicPr>
          <p:blipFill>
            <a:blip r:embed="rId9">
              <a:lum contrast="-20000"/>
              <a:extLst>
                <a:ext uri="{28A0092B-C50C-407E-A947-70E740481C1C}">
                  <a14:useLocalDpi xmlns:a14="http://schemas.microsoft.com/office/drawing/2010/main"/>
                </a:ext>
              </a:extLst>
            </a:blip>
            <a:srcRect/>
            <a:stretch>
              <a:fillRect/>
            </a:stretch>
          </p:blipFill>
          <p:spPr bwMode="auto">
            <a:xfrm>
              <a:off x="2493819" y="2206890"/>
              <a:ext cx="591394" cy="479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4598" name="Picture 39"/>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7976508" y="1434193"/>
            <a:ext cx="60325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9" name="TextBox 41"/>
          <p:cNvSpPr txBox="1">
            <a:spLocks noChangeArrowheads="1"/>
          </p:cNvSpPr>
          <p:nvPr/>
        </p:nvSpPr>
        <p:spPr bwMode="auto">
          <a:xfrm>
            <a:off x="6047019" y="1295304"/>
            <a:ext cx="2062838"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Application </a:t>
            </a:r>
            <a:r>
              <a:rPr lang="en-US" sz="1600" dirty="0" smtClean="0"/>
              <a:t>Security </a:t>
            </a:r>
            <a:r>
              <a:rPr lang="en-US" sz="1600" dirty="0"/>
              <a:t>Groups</a:t>
            </a:r>
          </a:p>
        </p:txBody>
      </p:sp>
      <p:sp>
        <p:nvSpPr>
          <p:cNvPr id="24600" name="TextBox 46"/>
          <p:cNvSpPr txBox="1">
            <a:spLocks noChangeArrowheads="1"/>
          </p:cNvSpPr>
          <p:nvPr/>
        </p:nvSpPr>
        <p:spPr bwMode="auto">
          <a:xfrm>
            <a:off x="562883" y="2335659"/>
            <a:ext cx="2240189"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Connect to external RDBMS + Legacy</a:t>
            </a:r>
          </a:p>
        </p:txBody>
      </p:sp>
      <p:pic>
        <p:nvPicPr>
          <p:cNvPr id="24601" name="Picture 51"/>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521923" y="2503713"/>
            <a:ext cx="602503"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Rounded Rectangle 48"/>
          <p:cNvSpPr/>
          <p:nvPr/>
        </p:nvSpPr>
        <p:spPr>
          <a:xfrm>
            <a:off x="5935663" y="3303588"/>
            <a:ext cx="2743200" cy="1143000"/>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pic>
        <p:nvPicPr>
          <p:cNvPr id="24603" name="Picture 2"/>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010071" y="3727577"/>
            <a:ext cx="652009" cy="44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4" name="TextBox 49"/>
          <p:cNvSpPr txBox="1">
            <a:spLocks noChangeArrowheads="1"/>
          </p:cNvSpPr>
          <p:nvPr/>
        </p:nvSpPr>
        <p:spPr bwMode="auto">
          <a:xfrm>
            <a:off x="6040891" y="3691523"/>
            <a:ext cx="25860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dirty="0"/>
              <a:t>Logging + APM</a:t>
            </a:r>
          </a:p>
        </p:txBody>
      </p:sp>
      <p:pic>
        <p:nvPicPr>
          <p:cNvPr id="52" name="Picture 5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721428" y="3520239"/>
            <a:ext cx="337699" cy="340561"/>
          </a:xfrm>
          <a:prstGeom prst="rect">
            <a:avLst/>
          </a:prstGeom>
        </p:spPr>
      </p:pic>
      <p:pic>
        <p:nvPicPr>
          <p:cNvPr id="56" name="Picture 55"/>
          <p:cNvPicPr>
            <a:picLocks noChangeAspect="1"/>
          </p:cNvPicPr>
          <p:nvPr/>
        </p:nvPicPr>
        <p:blipFill>
          <a:blip r:embed="rId14"/>
          <a:stretch>
            <a:fillRect/>
          </a:stretch>
        </p:blipFill>
        <p:spPr>
          <a:xfrm>
            <a:off x="2317326" y="3528785"/>
            <a:ext cx="393491" cy="393491"/>
          </a:xfrm>
          <a:prstGeom prst="rect">
            <a:avLst/>
          </a:prstGeom>
        </p:spPr>
      </p:pic>
    </p:spTree>
    <p:extLst>
      <p:ext uri="{BB962C8B-B14F-4D97-AF65-F5344CB8AC3E}">
        <p14:creationId xmlns:p14="http://schemas.microsoft.com/office/powerpoint/2010/main" val="20014709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16 at 6.48.19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09550"/>
            <a:ext cx="7944794" cy="4312281"/>
          </a:xfrm>
          <a:prstGeom prst="rect">
            <a:avLst/>
          </a:prstGeom>
        </p:spPr>
      </p:pic>
      <p:pic>
        <p:nvPicPr>
          <p:cNvPr id="6" name="Picture 5" descr="Screen Shot 2014-09-16 at 6.50.5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15000" y="1352550"/>
            <a:ext cx="3455410" cy="3276601"/>
          </a:xfrm>
          <a:prstGeom prst="rect">
            <a:avLst/>
          </a:prstGeom>
        </p:spPr>
      </p:pic>
      <p:cxnSp>
        <p:nvCxnSpPr>
          <p:cNvPr id="20" name="Curved Connector 19"/>
          <p:cNvCxnSpPr/>
          <p:nvPr/>
        </p:nvCxnSpPr>
        <p:spPr>
          <a:xfrm rot="10800000">
            <a:off x="1219199" y="3562350"/>
            <a:ext cx="4648201" cy="685800"/>
          </a:xfrm>
          <a:prstGeom prst="curvedConnector3">
            <a:avLst/>
          </a:prstGeom>
          <a:ln w="19050">
            <a:solidFill>
              <a:schemeClr val="bg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902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Data Services</a:t>
            </a:r>
          </a:p>
        </p:txBody>
      </p:sp>
      <p:sp>
        <p:nvSpPr>
          <p:cNvPr id="3" name="Content Placeholder 2"/>
          <p:cNvSpPr>
            <a:spLocks noGrp="1"/>
          </p:cNvSpPr>
          <p:nvPr>
            <p:ph sz="quarter" idx="10"/>
          </p:nvPr>
        </p:nvSpPr>
        <p:spPr/>
        <p:txBody>
          <a:bodyPr/>
          <a:lstStyle/>
          <a:p>
            <a:r>
              <a:rPr lang="en-US" b="1"/>
              <a:t>RDBMS</a:t>
            </a:r>
            <a:r>
              <a:rPr lang="en-US"/>
              <a:t> - MySQL HA </a:t>
            </a:r>
          </a:p>
          <a:p>
            <a:r>
              <a:rPr lang="en-US" b="1"/>
              <a:t>Column Database</a:t>
            </a:r>
            <a:r>
              <a:rPr lang="en-US"/>
              <a:t> - Cassandra(Datastax)* - </a:t>
            </a:r>
          </a:p>
          <a:p>
            <a:r>
              <a:rPr lang="en-US" b="1"/>
              <a:t>Key/Value Cache</a:t>
            </a:r>
            <a:r>
              <a:rPr lang="en-US"/>
              <a:t> - Redis</a:t>
            </a:r>
          </a:p>
          <a:p>
            <a:r>
              <a:rPr lang="en-US" b="1"/>
              <a:t>In-Memory Data Grid </a:t>
            </a:r>
            <a:r>
              <a:rPr lang="en-US"/>
              <a:t>– GemFire</a:t>
            </a:r>
          </a:p>
          <a:p>
            <a:r>
              <a:rPr lang="en-US" b="1"/>
              <a:t>HTTP Session Cache </a:t>
            </a:r>
            <a:r>
              <a:rPr lang="en-US"/>
              <a:t>- GemFire</a:t>
            </a:r>
          </a:p>
          <a:p>
            <a:r>
              <a:rPr lang="en-US" b="1"/>
              <a:t>S3 Blob Store </a:t>
            </a:r>
            <a:r>
              <a:rPr lang="en-US"/>
              <a:t>- Riak </a:t>
            </a:r>
          </a:p>
          <a:p>
            <a:r>
              <a:rPr lang="en-US" b="1"/>
              <a:t>Message Bus </a:t>
            </a:r>
            <a:r>
              <a:rPr lang="en-US"/>
              <a:t>- RabbitMQ</a:t>
            </a:r>
          </a:p>
        </p:txBody>
      </p:sp>
    </p:spTree>
    <p:extLst>
      <p:ext uri="{BB962C8B-B14F-4D97-AF65-F5344CB8AC3E}">
        <p14:creationId xmlns:p14="http://schemas.microsoft.com/office/powerpoint/2010/main" val="1365308026"/>
      </p:ext>
    </p:extLst>
  </p:cSld>
  <p:clrMapOvr>
    <a:masterClrMapping/>
  </p:clrMapOvr>
  <p:transition xmlns:p14="http://schemas.microsoft.com/office/powerpoint/2010/mai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Lifecycle Management Services	</a:t>
            </a:r>
          </a:p>
        </p:txBody>
      </p:sp>
      <p:sp>
        <p:nvSpPr>
          <p:cNvPr id="3" name="Content Placeholder 2"/>
          <p:cNvSpPr>
            <a:spLocks noGrp="1"/>
          </p:cNvSpPr>
          <p:nvPr>
            <p:ph sz="quarter" idx="10"/>
          </p:nvPr>
        </p:nvSpPr>
        <p:spPr/>
        <p:txBody>
          <a:bodyPr/>
          <a:lstStyle/>
          <a:p>
            <a:r>
              <a:rPr lang="en-US" b="1"/>
              <a:t>Issue Tracking </a:t>
            </a:r>
            <a:r>
              <a:rPr lang="en-US"/>
              <a:t>– Pivotal Tracker</a:t>
            </a:r>
          </a:p>
          <a:p>
            <a:r>
              <a:rPr lang="en-US" b="1"/>
              <a:t>Maven Repository </a:t>
            </a:r>
            <a:r>
              <a:rPr lang="en-US"/>
              <a:t>– Artifactory*</a:t>
            </a:r>
          </a:p>
          <a:p>
            <a:r>
              <a:rPr lang="en-US" b="1"/>
              <a:t>Continuous Integration </a:t>
            </a:r>
            <a:r>
              <a:rPr lang="en-US"/>
              <a:t>– Jenkins*, Concourse(BETA)**</a:t>
            </a:r>
          </a:p>
          <a:p>
            <a:endParaRPr lang="en-US"/>
          </a:p>
        </p:txBody>
      </p:sp>
    </p:spTree>
    <p:extLst>
      <p:ext uri="{BB962C8B-B14F-4D97-AF65-F5344CB8AC3E}">
        <p14:creationId xmlns:p14="http://schemas.microsoft.com/office/powerpoint/2010/main" val="1558416351"/>
      </p:ext>
    </p:extLst>
  </p:cSld>
  <p:clrMapOvr>
    <a:masterClrMapping/>
  </p:clrMapOvr>
  <p:transition xmlns:p14="http://schemas.microsoft.com/office/powerpoint/2010/mai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Operations Services	</a:t>
            </a:r>
          </a:p>
        </p:txBody>
      </p:sp>
      <p:sp>
        <p:nvSpPr>
          <p:cNvPr id="3" name="Content Placeholder 2"/>
          <p:cNvSpPr>
            <a:spLocks noGrp="1"/>
          </p:cNvSpPr>
          <p:nvPr>
            <p:ph sz="quarter" idx="10"/>
          </p:nvPr>
        </p:nvSpPr>
        <p:spPr/>
        <p:txBody>
          <a:bodyPr/>
          <a:lstStyle/>
          <a:p>
            <a:r>
              <a:rPr lang="en-US" b="1"/>
              <a:t>KPI Metrics </a:t>
            </a:r>
            <a:r>
              <a:rPr lang="en-US"/>
              <a:t>– Ops Metrics</a:t>
            </a:r>
          </a:p>
          <a:p>
            <a:r>
              <a:rPr lang="en-US" b="1"/>
              <a:t>Autoscaling</a:t>
            </a:r>
            <a:r>
              <a:rPr lang="en-US"/>
              <a:t> – App Autoscaler</a:t>
            </a:r>
          </a:p>
          <a:p>
            <a:r>
              <a:rPr lang="en-US" b="1"/>
              <a:t>APM(BETA)</a:t>
            </a:r>
            <a:r>
              <a:rPr lang="en-US"/>
              <a:t> – Pivotal Spring Insight, App Analytics</a:t>
            </a:r>
          </a:p>
          <a:p>
            <a:pPr lvl="1"/>
            <a:endParaRPr lang="en-US"/>
          </a:p>
          <a:p>
            <a:pPr lvl="1"/>
            <a:endParaRPr lang="en-US"/>
          </a:p>
          <a:p>
            <a:endParaRPr lang="en-US"/>
          </a:p>
        </p:txBody>
      </p:sp>
    </p:spTree>
    <p:extLst>
      <p:ext uri="{BB962C8B-B14F-4D97-AF65-F5344CB8AC3E}">
        <p14:creationId xmlns:p14="http://schemas.microsoft.com/office/powerpoint/2010/main" val="2435136534"/>
      </p:ext>
    </p:extLst>
  </p:cSld>
  <p:clrMapOvr>
    <a:masterClrMapping/>
  </p:clrMapOvr>
  <p:transition xmlns:p14="http://schemas.microsoft.com/office/powerpoint/2010/mai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Mobile Services</a:t>
            </a:r>
          </a:p>
        </p:txBody>
      </p:sp>
      <p:sp>
        <p:nvSpPr>
          <p:cNvPr id="3" name="Content Placeholder 2"/>
          <p:cNvSpPr>
            <a:spLocks noGrp="1"/>
          </p:cNvSpPr>
          <p:nvPr>
            <p:ph sz="quarter" idx="10"/>
          </p:nvPr>
        </p:nvSpPr>
        <p:spPr/>
        <p:txBody>
          <a:bodyPr/>
          <a:lstStyle/>
          <a:p>
            <a:r>
              <a:rPr lang="en-US"/>
              <a:t>Push Notifications</a:t>
            </a:r>
          </a:p>
          <a:p>
            <a:r>
              <a:rPr lang="en-US"/>
              <a:t>Data Sync</a:t>
            </a:r>
          </a:p>
          <a:p>
            <a:r>
              <a:rPr lang="en-US"/>
              <a:t>API Gateway</a:t>
            </a:r>
          </a:p>
          <a:p>
            <a:endParaRPr lang="en-US"/>
          </a:p>
        </p:txBody>
      </p:sp>
    </p:spTree>
    <p:extLst>
      <p:ext uri="{BB962C8B-B14F-4D97-AF65-F5344CB8AC3E}">
        <p14:creationId xmlns:p14="http://schemas.microsoft.com/office/powerpoint/2010/main" val="3472300273"/>
      </p:ext>
    </p:extLst>
  </p:cSld>
  <p:clrMapOvr>
    <a:masterClrMapping/>
  </p:clrMapOvr>
  <p:transition xmlns:p14="http://schemas.microsoft.com/office/powerpoint/2010/mai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158" y="162454"/>
            <a:ext cx="7877175" cy="857250"/>
          </a:xfrm>
        </p:spPr>
        <p:txBody>
          <a:bodyPr/>
          <a:lstStyle/>
          <a:p>
            <a:r>
              <a:rPr lang="en-US" sz="3200" dirty="0" smtClean="0">
                <a:solidFill>
                  <a:schemeClr val="bg1"/>
                </a:solidFill>
              </a:rPr>
              <a:t>Agenda</a:t>
            </a:r>
            <a:endParaRPr lang="en-US" sz="3200" dirty="0">
              <a:solidFill>
                <a:schemeClr val="bg1"/>
              </a:solidFill>
            </a:endParaRPr>
          </a:p>
        </p:txBody>
      </p:sp>
      <p:sp>
        <p:nvSpPr>
          <p:cNvPr id="3" name="Text Placeholder 2"/>
          <p:cNvSpPr>
            <a:spLocks noGrp="1"/>
          </p:cNvSpPr>
          <p:nvPr>
            <p:ph type="body" idx="1"/>
          </p:nvPr>
        </p:nvSpPr>
        <p:spPr>
          <a:xfrm>
            <a:off x="633425" y="778934"/>
            <a:ext cx="7877175" cy="3888342"/>
          </a:xfrm>
        </p:spPr>
        <p:txBody>
          <a:bodyPr/>
          <a:lstStyle/>
          <a:p>
            <a:pPr marL="285750" indent="-285750">
              <a:lnSpc>
                <a:spcPct val="150000"/>
              </a:lnSpc>
              <a:buFont typeface="Arial"/>
              <a:buChar char="•"/>
            </a:pPr>
            <a:r>
              <a:rPr lang="en-US" sz="2000" dirty="0">
                <a:solidFill>
                  <a:schemeClr val="bg1"/>
                </a:solidFill>
              </a:rPr>
              <a:t>Cloud Native Architecture Overview</a:t>
            </a:r>
          </a:p>
          <a:p>
            <a:pPr marL="285750" indent="-285750">
              <a:lnSpc>
                <a:spcPct val="150000"/>
              </a:lnSpc>
              <a:buFont typeface="Arial"/>
              <a:buChar char="•"/>
            </a:pPr>
            <a:r>
              <a:rPr lang="en-US" sz="2000" dirty="0">
                <a:solidFill>
                  <a:schemeClr val="bg1"/>
                </a:solidFill>
              </a:rPr>
              <a:t>Pivotal Cloud Foundry Deep Dive</a:t>
            </a:r>
          </a:p>
          <a:p>
            <a:pPr marL="285750" indent="-285750">
              <a:lnSpc>
                <a:spcPct val="150000"/>
              </a:lnSpc>
              <a:buFont typeface="Arial"/>
              <a:buChar char="•"/>
            </a:pPr>
            <a:r>
              <a:rPr lang="en-US" sz="2000" dirty="0">
                <a:solidFill>
                  <a:schemeClr val="bg1"/>
                </a:solidFill>
              </a:rPr>
              <a:t>Next Steps</a:t>
            </a:r>
          </a:p>
        </p:txBody>
      </p:sp>
    </p:spTree>
    <p:extLst>
      <p:ext uri="{BB962C8B-B14F-4D97-AF65-F5344CB8AC3E}">
        <p14:creationId xmlns:p14="http://schemas.microsoft.com/office/powerpoint/2010/main" val="358730768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Noteworthy Beta Services</a:t>
            </a:r>
          </a:p>
        </p:txBody>
      </p:sp>
      <p:sp>
        <p:nvSpPr>
          <p:cNvPr id="3" name="Content Placeholder 2"/>
          <p:cNvSpPr>
            <a:spLocks noGrp="1"/>
          </p:cNvSpPr>
          <p:nvPr>
            <p:ph sz="quarter" idx="10"/>
          </p:nvPr>
        </p:nvSpPr>
        <p:spPr/>
        <p:txBody>
          <a:bodyPr/>
          <a:lstStyle/>
          <a:p>
            <a:r>
              <a:rPr lang="en-US"/>
              <a:t>Major</a:t>
            </a:r>
          </a:p>
          <a:p>
            <a:pPr lvl="1"/>
            <a:r>
              <a:rPr lang="en-US" sz="1800" b="1"/>
              <a:t>Netflix OSS </a:t>
            </a:r>
            <a:r>
              <a:rPr lang="en-US" sz="1800"/>
              <a:t>– Spring Cloud Services</a:t>
            </a:r>
          </a:p>
          <a:p>
            <a:pPr lvl="1"/>
            <a:r>
              <a:rPr lang="en-US" sz="1800" b="1"/>
              <a:t>.NET </a:t>
            </a:r>
            <a:r>
              <a:rPr lang="en-US" sz="1800"/>
              <a:t>– Diego Elastic Runtime Release</a:t>
            </a:r>
          </a:p>
          <a:p>
            <a:pPr lvl="1"/>
            <a:r>
              <a:rPr lang="en-US" sz="1800" b="1"/>
              <a:t>SSO</a:t>
            </a:r>
            <a:r>
              <a:rPr lang="en-US" sz="1800"/>
              <a:t> – Pivotal Single Sign On</a:t>
            </a:r>
          </a:p>
          <a:p>
            <a:pPr lvl="1"/>
            <a:r>
              <a:rPr lang="en-US" sz="1800" b="1"/>
              <a:t>Data Stream Processing </a:t>
            </a:r>
            <a:r>
              <a:rPr lang="en-US" sz="1800"/>
              <a:t>– Spring XD(Spring Data Flow)</a:t>
            </a:r>
          </a:p>
          <a:p>
            <a:r>
              <a:rPr lang="en-US"/>
              <a:t>Minor</a:t>
            </a:r>
          </a:p>
          <a:p>
            <a:pPr lvl="1"/>
            <a:r>
              <a:rPr lang="en-US" sz="1800" b="1"/>
              <a:t>Hadoop</a:t>
            </a:r>
            <a:r>
              <a:rPr lang="en-US" sz="1800"/>
              <a:t> – Pivotal HD</a:t>
            </a:r>
          </a:p>
          <a:p>
            <a:pPr lvl="1"/>
            <a:r>
              <a:rPr lang="en-US" sz="1800" b="1"/>
              <a:t>Document Data Store </a:t>
            </a:r>
            <a:r>
              <a:rPr lang="en-US" sz="1800"/>
              <a:t>– MongoDB</a:t>
            </a:r>
          </a:p>
          <a:p>
            <a:pPr lvl="1"/>
            <a:r>
              <a:rPr lang="en-US" sz="1800" b="1"/>
              <a:t>Graph Database </a:t>
            </a:r>
            <a:r>
              <a:rPr lang="en-US" sz="1800"/>
              <a:t>– Neo4J</a:t>
            </a:r>
          </a:p>
          <a:p>
            <a:pPr lvl="1"/>
            <a:r>
              <a:rPr lang="en-US" sz="1800" b="1"/>
              <a:t>Mountable filesystem </a:t>
            </a:r>
            <a:r>
              <a:rPr lang="en-US" sz="1800"/>
              <a:t>- SSHFS</a:t>
            </a:r>
          </a:p>
        </p:txBody>
      </p:sp>
    </p:spTree>
    <p:extLst>
      <p:ext uri="{BB962C8B-B14F-4D97-AF65-F5344CB8AC3E}">
        <p14:creationId xmlns:p14="http://schemas.microsoft.com/office/powerpoint/2010/main" val="2014959727"/>
      </p:ext>
    </p:extLst>
  </p:cSld>
  <p:clrMapOvr>
    <a:masterClrMapping/>
  </p:clrMapOvr>
  <p:transition xmlns:p14="http://schemas.microsoft.com/office/powerpoint/2010/mai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Noteworthy Alpha(Private Access) Services</a:t>
            </a:r>
          </a:p>
        </p:txBody>
      </p:sp>
      <p:sp>
        <p:nvSpPr>
          <p:cNvPr id="3" name="Content Placeholder 2"/>
          <p:cNvSpPr>
            <a:spLocks noGrp="1"/>
          </p:cNvSpPr>
          <p:nvPr>
            <p:ph sz="quarter" idx="10"/>
          </p:nvPr>
        </p:nvSpPr>
        <p:spPr/>
        <p:txBody>
          <a:bodyPr/>
          <a:lstStyle/>
          <a:p>
            <a:r>
              <a:rPr lang="en-US" b="1"/>
              <a:t>Log Analytics </a:t>
            </a:r>
            <a:r>
              <a:rPr lang="en-US"/>
              <a:t>– Knowtify, ELK</a:t>
            </a:r>
          </a:p>
          <a:p>
            <a:r>
              <a:rPr lang="en-US" b="1"/>
              <a:t>Distributed Commit Log </a:t>
            </a:r>
            <a:r>
              <a:rPr lang="en-US"/>
              <a:t>– Kafka</a:t>
            </a:r>
          </a:p>
          <a:p>
            <a:endParaRPr lang="en-US"/>
          </a:p>
          <a:p>
            <a:endParaRPr lang="en-US"/>
          </a:p>
          <a:p>
            <a:endParaRPr lang="en-US"/>
          </a:p>
          <a:p>
            <a:endParaRPr lang="en-US"/>
          </a:p>
        </p:txBody>
      </p:sp>
    </p:spTree>
    <p:extLst>
      <p:ext uri="{BB962C8B-B14F-4D97-AF65-F5344CB8AC3E}">
        <p14:creationId xmlns:p14="http://schemas.microsoft.com/office/powerpoint/2010/main" val="3992039863"/>
      </p:ext>
    </p:extLst>
  </p:cSld>
  <p:clrMapOvr>
    <a:masterClrMapping/>
  </p:clrMapOvr>
  <p:transition xmlns:p14="http://schemas.microsoft.com/office/powerpoint/2010/mai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383644" y="291569"/>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baseline="0">
                <a:solidFill>
                  <a:srgbClr val="00685D"/>
                </a:solidFill>
                <a:latin typeface="Arial"/>
                <a:ea typeface="Arial"/>
                <a:cs typeface="Arial"/>
                <a:sym typeface="Arial"/>
                <a:rtl val="0"/>
              </a:rPr>
              <a:t>Pivotal CF Architecture</a:t>
            </a:r>
          </a:p>
        </p:txBody>
      </p:sp>
      <p:pic>
        <p:nvPicPr>
          <p:cNvPr id="173" name="Shape 173"/>
          <p:cNvPicPr preferRelativeResize="0"/>
          <p:nvPr/>
        </p:nvPicPr>
        <p:blipFill rotWithShape="1">
          <a:blip r:embed="rId3" cstate="print">
            <a:alphaModFix/>
            <a:extLst>
              <a:ext uri="{28A0092B-C50C-407E-A947-70E740481C1C}">
                <a14:useLocalDpi xmlns:a14="http://schemas.microsoft.com/office/drawing/2010/main"/>
              </a:ext>
            </a:extLst>
          </a:blip>
          <a:srcRect b="-4013"/>
          <a:stretch/>
        </p:blipFill>
        <p:spPr>
          <a:xfrm>
            <a:off x="2883341" y="3937619"/>
            <a:ext cx="1122933" cy="584303"/>
          </a:xfrm>
          <a:prstGeom prst="rect">
            <a:avLst/>
          </a:prstGeom>
          <a:noFill/>
          <a:ln>
            <a:noFill/>
          </a:ln>
        </p:spPr>
      </p:pic>
      <p:pic>
        <p:nvPicPr>
          <p:cNvPr id="174" name="Shape 174"/>
          <p:cNvPicPr preferRelativeResize="0"/>
          <p:nvPr/>
        </p:nvPicPr>
        <p:blipFill rotWithShape="1">
          <a:blip r:embed="rId3" cstate="print">
            <a:alphaModFix/>
            <a:extLst>
              <a:ext uri="{28A0092B-C50C-407E-A947-70E740481C1C}">
                <a14:useLocalDpi xmlns:a14="http://schemas.microsoft.com/office/drawing/2010/main"/>
              </a:ext>
            </a:extLst>
          </a:blip>
          <a:srcRect b="-4013"/>
          <a:stretch/>
        </p:blipFill>
        <p:spPr>
          <a:xfrm>
            <a:off x="4030026" y="3911019"/>
            <a:ext cx="1122933" cy="584303"/>
          </a:xfrm>
          <a:prstGeom prst="rect">
            <a:avLst/>
          </a:prstGeom>
          <a:noFill/>
          <a:ln>
            <a:noFill/>
          </a:ln>
        </p:spPr>
      </p:pic>
      <p:pic>
        <p:nvPicPr>
          <p:cNvPr id="175" name="Shape 175"/>
          <p:cNvPicPr preferRelativeResize="0"/>
          <p:nvPr/>
        </p:nvPicPr>
        <p:blipFill rotWithShape="1">
          <a:blip r:embed="rId3" cstate="print">
            <a:alphaModFix/>
            <a:extLst>
              <a:ext uri="{28A0092B-C50C-407E-A947-70E740481C1C}">
                <a14:useLocalDpi xmlns:a14="http://schemas.microsoft.com/office/drawing/2010/main"/>
              </a:ext>
            </a:extLst>
          </a:blip>
          <a:srcRect b="-4013"/>
          <a:stretch/>
        </p:blipFill>
        <p:spPr>
          <a:xfrm>
            <a:off x="5176710" y="3911019"/>
            <a:ext cx="1122933" cy="584303"/>
          </a:xfrm>
          <a:prstGeom prst="rect">
            <a:avLst/>
          </a:prstGeom>
          <a:noFill/>
          <a:ln>
            <a:noFill/>
          </a:ln>
        </p:spPr>
      </p:pic>
      <p:pic>
        <p:nvPicPr>
          <p:cNvPr id="176" name="Shape 176"/>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091473" y="4127230"/>
            <a:ext cx="720128" cy="181832"/>
          </a:xfrm>
          <a:prstGeom prst="rect">
            <a:avLst/>
          </a:prstGeom>
          <a:noFill/>
          <a:ln>
            <a:noFill/>
          </a:ln>
        </p:spPr>
      </p:pic>
      <p:pic>
        <p:nvPicPr>
          <p:cNvPr id="177" name="Shape 177"/>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372632" y="4060032"/>
            <a:ext cx="602611" cy="243554"/>
          </a:xfrm>
          <a:prstGeom prst="rect">
            <a:avLst/>
          </a:prstGeom>
          <a:noFill/>
          <a:ln>
            <a:noFill/>
          </a:ln>
        </p:spPr>
      </p:pic>
      <p:pic>
        <p:nvPicPr>
          <p:cNvPr id="178" name="Shape 178"/>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4222071" y="4069326"/>
            <a:ext cx="662190" cy="219401"/>
          </a:xfrm>
          <a:prstGeom prst="rect">
            <a:avLst/>
          </a:prstGeom>
          <a:noFill/>
          <a:ln>
            <a:noFill/>
          </a:ln>
        </p:spPr>
      </p:pic>
      <p:grpSp>
        <p:nvGrpSpPr>
          <p:cNvPr id="179" name="Shape 179"/>
          <p:cNvGrpSpPr/>
          <p:nvPr/>
        </p:nvGrpSpPr>
        <p:grpSpPr>
          <a:xfrm>
            <a:off x="956728" y="1176869"/>
            <a:ext cx="1744133" cy="897464"/>
            <a:chOff x="1092200" y="1176869"/>
            <a:chExt cx="1744133" cy="897464"/>
          </a:xfrm>
        </p:grpSpPr>
        <p:sp>
          <p:nvSpPr>
            <p:cNvPr id="180" name="Shape 180"/>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81" name="Shape 181"/>
            <p:cNvGrpSpPr/>
            <p:nvPr/>
          </p:nvGrpSpPr>
          <p:grpSpPr>
            <a:xfrm>
              <a:off x="1163919" y="1239446"/>
              <a:ext cx="1621611" cy="568476"/>
              <a:chOff x="5481921" y="2721113"/>
              <a:chExt cx="1621611" cy="568476"/>
            </a:xfrm>
          </p:grpSpPr>
          <p:sp>
            <p:nvSpPr>
              <p:cNvPr id="182" name="Shape 182"/>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183" name="Shape 183"/>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184" name="Shape 184"/>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85" name="Shape 185"/>
            <p:cNvSpPr txBox="1"/>
            <p:nvPr/>
          </p:nvSpPr>
          <p:spPr>
            <a:xfrm>
              <a:off x="1169700" y="1761066"/>
              <a:ext cx="1587544"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Operations Manager</a:t>
              </a:r>
            </a:p>
          </p:txBody>
        </p:sp>
      </p:grpSp>
      <p:grpSp>
        <p:nvGrpSpPr>
          <p:cNvPr id="186" name="Shape 186"/>
          <p:cNvGrpSpPr/>
          <p:nvPr/>
        </p:nvGrpSpPr>
        <p:grpSpPr>
          <a:xfrm>
            <a:off x="6510872" y="2184401"/>
            <a:ext cx="1744133" cy="903529"/>
            <a:chOff x="6358466" y="2184401"/>
            <a:chExt cx="1744133" cy="903529"/>
          </a:xfrm>
        </p:grpSpPr>
        <p:sp>
          <p:nvSpPr>
            <p:cNvPr id="187" name="Shape 187"/>
            <p:cNvSpPr/>
            <p:nvPr/>
          </p:nvSpPr>
          <p:spPr>
            <a:xfrm>
              <a:off x="6358466" y="2184401"/>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188" name="Shape 188"/>
            <p:cNvSpPr txBox="1"/>
            <p:nvPr/>
          </p:nvSpPr>
          <p:spPr>
            <a:xfrm>
              <a:off x="6889300" y="2810933"/>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grpSp>
          <p:nvGrpSpPr>
            <p:cNvPr id="189" name="Shape 189"/>
            <p:cNvGrpSpPr/>
            <p:nvPr/>
          </p:nvGrpSpPr>
          <p:grpSpPr>
            <a:xfrm>
              <a:off x="6430190" y="2221581"/>
              <a:ext cx="1613145" cy="568473"/>
              <a:chOff x="5490387" y="1527312"/>
              <a:chExt cx="1613145" cy="568473"/>
            </a:xfrm>
          </p:grpSpPr>
          <p:sp>
            <p:nvSpPr>
              <p:cNvPr id="190" name="Shape 190"/>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1" name="Shape 191"/>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2" name="Shape 192"/>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193" name="Shape 193"/>
            <p:cNvSpPr/>
            <p:nvPr/>
          </p:nvSpPr>
          <p:spPr>
            <a:xfrm>
              <a:off x="7807128" y="2565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194" name="Shape 194"/>
          <p:cNvGrpSpPr/>
          <p:nvPr/>
        </p:nvGrpSpPr>
        <p:grpSpPr>
          <a:xfrm>
            <a:off x="6510873" y="1176869"/>
            <a:ext cx="1744133" cy="903527"/>
            <a:chOff x="6358467" y="1176869"/>
            <a:chExt cx="1744133" cy="903527"/>
          </a:xfrm>
        </p:grpSpPr>
        <p:sp>
          <p:nvSpPr>
            <p:cNvPr id="195" name="Shape 195"/>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grpSp>
          <p:nvGrpSpPr>
            <p:cNvPr id="196" name="Shape 196"/>
            <p:cNvGrpSpPr/>
            <p:nvPr/>
          </p:nvGrpSpPr>
          <p:grpSpPr>
            <a:xfrm>
              <a:off x="6430190" y="1230979"/>
              <a:ext cx="1613145" cy="568473"/>
              <a:chOff x="5490387" y="1527312"/>
              <a:chExt cx="1613145" cy="568473"/>
            </a:xfrm>
          </p:grpSpPr>
          <p:sp>
            <p:nvSpPr>
              <p:cNvPr id="197" name="Shape 197"/>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198" name="Shape 198"/>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199" name="Shape 199"/>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200" name="Shape 200"/>
            <p:cNvSpPr txBox="1"/>
            <p:nvPr/>
          </p:nvSpPr>
          <p:spPr>
            <a:xfrm>
              <a:off x="6880835" y="1803399"/>
              <a:ext cx="697802"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Service</a:t>
              </a:r>
            </a:p>
          </p:txBody>
        </p:sp>
        <p:sp>
          <p:nvSpPr>
            <p:cNvPr id="201" name="Shape 201"/>
            <p:cNvSpPr/>
            <p:nvPr/>
          </p:nvSpPr>
          <p:spPr>
            <a:xfrm>
              <a:off x="7807128" y="15745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202" name="Shape 202"/>
          <p:cNvGrpSpPr/>
          <p:nvPr/>
        </p:nvGrpSpPr>
        <p:grpSpPr>
          <a:xfrm>
            <a:off x="2912533" y="804333"/>
            <a:ext cx="3378200" cy="3031063"/>
            <a:chOff x="2912533" y="804333"/>
            <a:chExt cx="3378200" cy="3031063"/>
          </a:xfrm>
        </p:grpSpPr>
        <p:sp>
          <p:nvSpPr>
            <p:cNvPr id="203" name="Shape 203"/>
            <p:cNvSpPr/>
            <p:nvPr/>
          </p:nvSpPr>
          <p:spPr>
            <a:xfrm>
              <a:off x="2912533" y="804333"/>
              <a:ext cx="3378200" cy="3031063"/>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Arial"/>
                <a:ea typeface="Arial"/>
                <a:cs typeface="Arial"/>
                <a:sym typeface="Arial"/>
                <a:rtl val="0"/>
              </a:endParaRPr>
            </a:p>
          </p:txBody>
        </p:sp>
        <p:sp>
          <p:nvSpPr>
            <p:cNvPr id="204" name="Shape 204"/>
            <p:cNvSpPr/>
            <p:nvPr/>
          </p:nvSpPr>
          <p:spPr>
            <a:xfrm>
              <a:off x="4626789" y="3247541"/>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 Log Aggregator</a:t>
              </a:r>
            </a:p>
          </p:txBody>
        </p:sp>
        <p:sp>
          <p:nvSpPr>
            <p:cNvPr id="206" name="Shape 206"/>
            <p:cNvSpPr/>
            <p:nvPr/>
          </p:nvSpPr>
          <p:spPr>
            <a:xfrm>
              <a:off x="2967322" y="1239407"/>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207" name="Shape 207"/>
            <p:cNvSpPr/>
            <p:nvPr/>
          </p:nvSpPr>
          <p:spPr>
            <a:xfrm>
              <a:off x="5923646" y="1277025"/>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08" name="Shape 208"/>
            <p:cNvSpPr/>
            <p:nvPr/>
          </p:nvSpPr>
          <p:spPr>
            <a:xfrm>
              <a:off x="2967322" y="1535779"/>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Cloud Controller</a:t>
              </a:r>
            </a:p>
          </p:txBody>
        </p:sp>
        <p:sp>
          <p:nvSpPr>
            <p:cNvPr id="209" name="Shape 209"/>
            <p:cNvSpPr/>
            <p:nvPr/>
          </p:nvSpPr>
          <p:spPr>
            <a:xfrm>
              <a:off x="2967321" y="1833608"/>
              <a:ext cx="3257993"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210" name="Shape 210"/>
            <p:cNvSpPr/>
            <p:nvPr/>
          </p:nvSpPr>
          <p:spPr>
            <a:xfrm>
              <a:off x="4613451" y="1535795"/>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Health Manager</a:t>
              </a:r>
            </a:p>
          </p:txBody>
        </p:sp>
        <p:sp>
          <p:nvSpPr>
            <p:cNvPr id="211" name="Shape 211"/>
            <p:cNvSpPr/>
            <p:nvPr/>
          </p:nvSpPr>
          <p:spPr>
            <a:xfrm>
              <a:off x="2971800" y="2133597"/>
              <a:ext cx="3264081"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 Pool</a:t>
              </a:r>
            </a:p>
          </p:txBody>
        </p:sp>
        <p:sp>
          <p:nvSpPr>
            <p:cNvPr id="212" name="Shape 212"/>
            <p:cNvSpPr/>
            <p:nvPr/>
          </p:nvSpPr>
          <p:spPr>
            <a:xfrm>
              <a:off x="2969422" y="2931871"/>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Messaging (NATS)</a:t>
              </a:r>
            </a:p>
          </p:txBody>
        </p:sp>
        <p:sp>
          <p:nvSpPr>
            <p:cNvPr id="213" name="Shape 213"/>
            <p:cNvSpPr/>
            <p:nvPr/>
          </p:nvSpPr>
          <p:spPr>
            <a:xfrm>
              <a:off x="3015526" y="2561366"/>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14" name="Shape 214"/>
            <p:cNvSpPr/>
            <p:nvPr/>
          </p:nvSpPr>
          <p:spPr>
            <a:xfrm>
              <a:off x="4328410" y="1550120"/>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5" name="Shape 215"/>
            <p:cNvSpPr/>
            <p:nvPr/>
          </p:nvSpPr>
          <p:spPr>
            <a:xfrm>
              <a:off x="5937503" y="1580800"/>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6" name="Shape 216"/>
            <p:cNvSpPr/>
            <p:nvPr/>
          </p:nvSpPr>
          <p:spPr>
            <a:xfrm>
              <a:off x="5654239" y="1903304"/>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7" name="Shape 217"/>
            <p:cNvSpPr/>
            <p:nvPr/>
          </p:nvSpPr>
          <p:spPr>
            <a:xfrm>
              <a:off x="4297385" y="2590725"/>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8" name="Shape 218"/>
            <p:cNvSpPr/>
            <p:nvPr/>
          </p:nvSpPr>
          <p:spPr>
            <a:xfrm rot="-4307520">
              <a:off x="5993623" y="33469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19" name="Shape 219"/>
            <p:cNvSpPr/>
            <p:nvPr/>
          </p:nvSpPr>
          <p:spPr>
            <a:xfrm rot="-10345447">
              <a:off x="5896979" y="2976402"/>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0" name="Shape 220"/>
            <p:cNvSpPr/>
            <p:nvPr/>
          </p:nvSpPr>
          <p:spPr>
            <a:xfrm>
              <a:off x="5954092" y="2205402"/>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1" name="Shape 221"/>
            <p:cNvSpPr/>
            <p:nvPr/>
          </p:nvSpPr>
          <p:spPr>
            <a:xfrm>
              <a:off x="2975789" y="3247541"/>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Metrics Collection</a:t>
              </a:r>
            </a:p>
          </p:txBody>
        </p:sp>
        <p:sp>
          <p:nvSpPr>
            <p:cNvPr id="222" name="Shape 222"/>
            <p:cNvSpPr/>
            <p:nvPr/>
          </p:nvSpPr>
          <p:spPr>
            <a:xfrm>
              <a:off x="4649594" y="255290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223" name="Shape 223"/>
            <p:cNvSpPr/>
            <p:nvPr/>
          </p:nvSpPr>
          <p:spPr>
            <a:xfrm>
              <a:off x="5931453" y="258225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224" name="Shape 224"/>
            <p:cNvSpPr/>
            <p:nvPr/>
          </p:nvSpPr>
          <p:spPr>
            <a:xfrm>
              <a:off x="5977467" y="1882389"/>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225" name="Shape 225"/>
            <p:cNvSpPr/>
            <p:nvPr/>
          </p:nvSpPr>
          <p:spPr>
            <a:xfrm>
              <a:off x="2967323" y="934607"/>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sp>
          <p:nvSpPr>
            <p:cNvPr id="226" name="Shape 226"/>
            <p:cNvSpPr txBox="1"/>
            <p:nvPr/>
          </p:nvSpPr>
          <p:spPr>
            <a:xfrm>
              <a:off x="3986687" y="3522132"/>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1200" b="0" i="0" u="none" strike="noStrike" cap="none" baseline="0">
                  <a:solidFill>
                    <a:schemeClr val="dk1"/>
                  </a:solidFill>
                  <a:latin typeface="Arial"/>
                  <a:ea typeface="Arial"/>
                  <a:cs typeface="Arial"/>
                  <a:sym typeface="Arial"/>
                  <a:rtl val="0"/>
                </a:rPr>
                <a:t>Elastic Runtime</a:t>
              </a:r>
            </a:p>
          </p:txBody>
        </p:sp>
        <p:pic>
          <p:nvPicPr>
            <p:cNvPr id="227" name="Shape 227"/>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4317998" y="3268133"/>
              <a:ext cx="237065" cy="237065"/>
            </a:xfrm>
            <a:prstGeom prst="rect">
              <a:avLst/>
            </a:prstGeom>
            <a:noFill/>
            <a:ln>
              <a:noFill/>
            </a:ln>
          </p:spPr>
        </p:pic>
        <p:pic>
          <p:nvPicPr>
            <p:cNvPr id="228" name="Shape 228"/>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884332" y="931333"/>
              <a:ext cx="279399" cy="279399"/>
            </a:xfrm>
            <a:prstGeom prst="rect">
              <a:avLst/>
            </a:prstGeom>
            <a:noFill/>
            <a:ln>
              <a:noFill/>
            </a:ln>
          </p:spPr>
        </p:pic>
      </p:grpSp>
    </p:spTree>
    <p:extLst>
      <p:ext uri="{BB962C8B-B14F-4D97-AF65-F5344CB8AC3E}">
        <p14:creationId xmlns:p14="http://schemas.microsoft.com/office/powerpoint/2010/main" val="7387461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912" y="1604992"/>
            <a:ext cx="6048376" cy="620683"/>
          </a:xfrm>
        </p:spPr>
        <p:txBody>
          <a:bodyPr/>
          <a:lstStyle/>
          <a:p>
            <a:r>
              <a:rPr lang="en-US" dirty="0" smtClean="0"/>
              <a:t>Deployment</a:t>
            </a:r>
            <a:endParaRPr lang="en-US" dirty="0"/>
          </a:p>
        </p:txBody>
      </p:sp>
      <p:sp>
        <p:nvSpPr>
          <p:cNvPr id="5" name="Subtitle 4"/>
          <p:cNvSpPr>
            <a:spLocks noGrp="1"/>
          </p:cNvSpPr>
          <p:nvPr>
            <p:ph type="subTitle" idx="1"/>
          </p:nvPr>
        </p:nvSpPr>
        <p:spPr/>
        <p:txBody>
          <a:bodyPr/>
          <a:lstStyle/>
          <a:p>
            <a:r>
              <a:rPr lang="en-US" dirty="0"/>
              <a:t>Applications and Services</a:t>
            </a:r>
          </a:p>
        </p:txBody>
      </p:sp>
    </p:spTree>
    <p:extLst>
      <p:ext uri="{BB962C8B-B14F-4D97-AF65-F5344CB8AC3E}">
        <p14:creationId xmlns:p14="http://schemas.microsoft.com/office/powerpoint/2010/main" val="31390524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t>Application Deployment Overview</a:t>
            </a:r>
            <a:endParaRPr lang="en-US" sz="2800" dirty="0"/>
          </a:p>
        </p:txBody>
      </p:sp>
      <p:sp>
        <p:nvSpPr>
          <p:cNvPr id="3" name="Rounded Rectangle 2"/>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2885405" cy="1223412"/>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p:txBody>
      </p:sp>
      <p:sp>
        <p:nvSpPr>
          <p:cNvPr id="42" name="Rectangle 41"/>
          <p:cNvSpPr/>
          <p:nvPr/>
        </p:nvSpPr>
        <p:spPr>
          <a:xfrm>
            <a:off x="6990118" y="3598982"/>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Tree>
    <p:extLst>
      <p:ext uri="{BB962C8B-B14F-4D97-AF65-F5344CB8AC3E}">
        <p14:creationId xmlns:p14="http://schemas.microsoft.com/office/powerpoint/2010/main" val="230050049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366713" y="325438"/>
            <a:ext cx="8410575" cy="460375"/>
          </a:xfrm>
        </p:spPr>
        <p:txBody>
          <a:bodyPr/>
          <a:lstStyle/>
          <a:p>
            <a:r>
              <a:rPr lang="en-US" sz="2800" dirty="0"/>
              <a:t>Deploying an </a:t>
            </a:r>
            <a:r>
              <a:rPr lang="en-US" sz="2800" i="1" dirty="0"/>
              <a:t>Application</a:t>
            </a:r>
          </a:p>
        </p:txBody>
      </p:sp>
      <p:sp>
        <p:nvSpPr>
          <p:cNvPr id="5" name="Rounded Rectangle 4"/>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49903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53873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13"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44184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44184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44184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62807" y="2390785"/>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53157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8" y="2748835"/>
            <a:ext cx="640523"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291972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62807" y="2531576"/>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2748835"/>
            <a:ext cx="641996"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8" idx="0"/>
            <a:endCxn id="12"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172370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40" name="Rectangle 39"/>
          <p:cNvSpPr/>
          <p:nvPr/>
        </p:nvSpPr>
        <p:spPr>
          <a:xfrm>
            <a:off x="6990118" y="3598982"/>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298356144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4" name="Rounded Rectangle 3"/>
          <p:cNvSpPr/>
          <p:nvPr/>
        </p:nvSpPr>
        <p:spPr>
          <a:xfrm>
            <a:off x="1981201" y="1276349"/>
            <a:ext cx="3276600"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3429000" y="3562350"/>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Runtime (ERS)</a:t>
            </a:r>
            <a:endParaRPr lang="en-US" dirty="0">
              <a:solidFill>
                <a:prstClr val="black"/>
              </a:solidFill>
              <a:latin typeface="Calibri"/>
            </a:endParaRP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273483"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114800"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Tree>
    <p:extLst>
      <p:ext uri="{BB962C8B-B14F-4D97-AF65-F5344CB8AC3E}">
        <p14:creationId xmlns:p14="http://schemas.microsoft.com/office/powerpoint/2010/main" val="2282510000"/>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Stage an </a:t>
            </a:r>
            <a:r>
              <a:rPr lang="en-US" sz="2800" i="1" dirty="0"/>
              <a:t>Application</a:t>
            </a:r>
          </a:p>
        </p:txBody>
      </p:sp>
      <p:sp>
        <p:nvSpPr>
          <p:cNvPr id="4" name="Rounded Rectangle 3"/>
          <p:cNvSpPr/>
          <p:nvPr/>
        </p:nvSpPr>
        <p:spPr>
          <a:xfrm>
            <a:off x="384023" y="971548"/>
            <a:ext cx="8416528"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1093611" y="2511873"/>
            <a:ext cx="3607076"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Oval 42"/>
          <p:cNvSpPr/>
          <p:nvPr/>
        </p:nvSpPr>
        <p:spPr>
          <a:xfrm>
            <a:off x="594635" y="210121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a:spLocks noChangeArrowheads="1"/>
          </p:cNvSpPr>
          <p:nvPr/>
        </p:nvSpPr>
        <p:spPr bwMode="auto">
          <a:xfrm>
            <a:off x="1046958" y="1193578"/>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9" name="Oval 194"/>
          <p:cNvSpPr/>
          <p:nvPr/>
        </p:nvSpPr>
        <p:spPr>
          <a:xfrm>
            <a:off x="1110464"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a:spLocks noChangeArrowheads="1"/>
          </p:cNvSpPr>
          <p:nvPr/>
        </p:nvSpPr>
        <p:spPr bwMode="auto">
          <a:xfrm>
            <a:off x="3222062" y="1193578"/>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1" name="Oval 194"/>
          <p:cNvSpPr/>
          <p:nvPr/>
        </p:nvSpPr>
        <p:spPr>
          <a:xfrm>
            <a:off x="3285567" y="13075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8" idx="2"/>
          </p:cNvCxnSpPr>
          <p:nvPr/>
        </p:nvCxnSpPr>
        <p:spPr>
          <a:xfrm>
            <a:off x="1979890" y="1637304"/>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Rounded Rectangle 42"/>
          <p:cNvSpPr>
            <a:spLocks noChangeArrowheads="1"/>
          </p:cNvSpPr>
          <p:nvPr/>
        </p:nvSpPr>
        <p:spPr bwMode="auto">
          <a:xfrm>
            <a:off x="1046959" y="2629000"/>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44" name="Oval 170"/>
          <p:cNvSpPr/>
          <p:nvPr/>
        </p:nvSpPr>
        <p:spPr>
          <a:xfrm>
            <a:off x="1111061" y="2737090"/>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02"/>
          <p:cNvSpPr/>
          <p:nvPr/>
        </p:nvSpPr>
        <p:spPr>
          <a:xfrm>
            <a:off x="2303320" y="3168602"/>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02"/>
          <p:cNvSpPr/>
          <p:nvPr/>
        </p:nvSpPr>
        <p:spPr>
          <a:xfrm>
            <a:off x="2303320" y="352345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02"/>
          <p:cNvSpPr/>
          <p:nvPr/>
        </p:nvSpPr>
        <p:spPr>
          <a:xfrm>
            <a:off x="2303320" y="3878315"/>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3388982" y="2647950"/>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50" name="TextBox 49"/>
          <p:cNvSpPr txBox="1"/>
          <p:nvPr/>
        </p:nvSpPr>
        <p:spPr>
          <a:xfrm>
            <a:off x="4655160" y="2647950"/>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51" name="TextBox 50"/>
          <p:cNvSpPr txBox="1"/>
          <p:nvPr/>
        </p:nvSpPr>
        <p:spPr>
          <a:xfrm>
            <a:off x="6004460" y="2647950"/>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52" name="Bent Arrow 51"/>
          <p:cNvSpPr/>
          <p:nvPr/>
        </p:nvSpPr>
        <p:spPr>
          <a:xfrm rot="10800000">
            <a:off x="2559376" y="3073138"/>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Bent Arrow 52"/>
          <p:cNvSpPr/>
          <p:nvPr/>
        </p:nvSpPr>
        <p:spPr>
          <a:xfrm rot="10800000">
            <a:off x="2559375" y="3073137"/>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TextBox 55"/>
          <p:cNvSpPr txBox="1"/>
          <p:nvPr/>
        </p:nvSpPr>
        <p:spPr>
          <a:xfrm>
            <a:off x="3468319" y="2832049"/>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55" name="TextBox 54"/>
          <p:cNvSpPr txBox="1"/>
          <p:nvPr/>
        </p:nvSpPr>
        <p:spPr>
          <a:xfrm>
            <a:off x="3468319" y="2828452"/>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45" name="TextBox 44"/>
          <p:cNvSpPr txBox="1"/>
          <p:nvPr/>
        </p:nvSpPr>
        <p:spPr>
          <a:xfrm>
            <a:off x="1934917" y="2647950"/>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40" name="Teardrop 39"/>
          <p:cNvSpPr/>
          <p:nvPr/>
        </p:nvSpPr>
        <p:spPr>
          <a:xfrm rot="18900000">
            <a:off x="5521915" y="350748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648200" y="3399332"/>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59" name="TextBox 58"/>
          <p:cNvSpPr txBox="1"/>
          <p:nvPr/>
        </p:nvSpPr>
        <p:spPr>
          <a:xfrm>
            <a:off x="5183101" y="3399332"/>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65" name="Straight Connector 64"/>
          <p:cNvCxnSpPr/>
          <p:nvPr/>
        </p:nvCxnSpPr>
        <p:spPr>
          <a:xfrm flipH="1">
            <a:off x="2971537" y="1637303"/>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934917" y="2022164"/>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Diamond 87"/>
          <p:cNvSpPr/>
          <p:nvPr/>
        </p:nvSpPr>
        <p:spPr>
          <a:xfrm>
            <a:off x="2191986" y="13346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35" name="Rectangle 34"/>
          <p:cNvSpPr/>
          <p:nvPr/>
        </p:nvSpPr>
        <p:spPr>
          <a:xfrm>
            <a:off x="6990118" y="3598982"/>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46636708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56"/>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wipe(up)">
                                      <p:cBhvr>
                                        <p:cTn id="39" dur="500"/>
                                        <p:tgtEl>
                                          <p:spTgt spid="5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3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4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40"/>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40"/>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7" grpId="1" animBg="1"/>
      <p:bldP spid="48" grpId="0" animBg="1"/>
      <p:bldP spid="49" grpId="0"/>
      <p:bldP spid="50" grpId="0"/>
      <p:bldP spid="51" grpId="0"/>
      <p:bldP spid="52" grpId="0" animBg="1"/>
      <p:bldP spid="53" grpId="0" animBg="1"/>
      <p:bldP spid="56" grpId="0" animBg="1"/>
      <p:bldP spid="56" grpId="1" animBg="1"/>
      <p:bldP spid="55" grpId="0" animBg="1"/>
      <p:bldP spid="45" grpId="0"/>
      <p:bldP spid="40" grpId="0" animBg="1"/>
      <p:bldP spid="40" grpId="1" animBg="1"/>
      <p:bldP spid="40" grpId="2" animBg="1"/>
      <p:bldP spid="58" grpId="0"/>
      <p:bldP spid="59"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p:nvPr/>
        </p:nvSpPr>
        <p:spPr>
          <a:xfrm>
            <a:off x="4529666" y="990600"/>
            <a:ext cx="4343400" cy="3352799"/>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611" name="Shape 611"/>
          <p:cNvSpPr txBox="1">
            <a:spLocks noGrp="1"/>
          </p:cNvSpPr>
          <p:nvPr>
            <p:ph type="title"/>
          </p:nvPr>
        </p:nvSpPr>
        <p:spPr>
          <a:xfrm>
            <a:off x="366712" y="2365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baseline="0">
                <a:solidFill>
                  <a:srgbClr val="00685D"/>
                </a:solidFill>
                <a:latin typeface="Arial"/>
                <a:ea typeface="Arial"/>
                <a:cs typeface="Arial"/>
                <a:sym typeface="Arial"/>
                <a:rtl val="0"/>
              </a:rPr>
              <a:t>Managed Services</a:t>
            </a:r>
          </a:p>
        </p:txBody>
      </p:sp>
      <p:grpSp>
        <p:nvGrpSpPr>
          <p:cNvPr id="612" name="Shape 612"/>
          <p:cNvGrpSpPr/>
          <p:nvPr/>
        </p:nvGrpSpPr>
        <p:grpSpPr>
          <a:xfrm>
            <a:off x="6079069" y="2963329"/>
            <a:ext cx="1600198" cy="775848"/>
            <a:chOff x="6908803" y="3335862"/>
            <a:chExt cx="1600198" cy="775848"/>
          </a:xfrm>
        </p:grpSpPr>
        <p:sp>
          <p:nvSpPr>
            <p:cNvPr id="613" name="Shape 613"/>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614" name="Shape 614"/>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615" name="Shape 615"/>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616" name="Shape 616"/>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617" name="Shape 617"/>
          <p:cNvGrpSpPr/>
          <p:nvPr/>
        </p:nvGrpSpPr>
        <p:grpSpPr>
          <a:xfrm>
            <a:off x="7115990" y="1645848"/>
            <a:ext cx="1613145" cy="568474"/>
            <a:chOff x="5473457" y="2094582"/>
            <a:chExt cx="1613145" cy="568474"/>
          </a:xfrm>
        </p:grpSpPr>
        <p:sp>
          <p:nvSpPr>
            <p:cNvPr id="618" name="Shape 618"/>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619" name="Shape 619"/>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620" name="Shape 620"/>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621" name="Shape 621"/>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622" name="Shape 622"/>
          <p:cNvGrpSpPr/>
          <p:nvPr/>
        </p:nvGrpSpPr>
        <p:grpSpPr>
          <a:xfrm>
            <a:off x="4736853" y="1654314"/>
            <a:ext cx="1613145" cy="572418"/>
            <a:chOff x="4736853" y="1654314"/>
            <a:chExt cx="1613145" cy="572418"/>
          </a:xfrm>
        </p:grpSpPr>
        <p:sp>
          <p:nvSpPr>
            <p:cNvPr id="623" name="Shape 623"/>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Cloud Controller</a:t>
              </a:r>
            </a:p>
          </p:txBody>
        </p:sp>
        <p:sp>
          <p:nvSpPr>
            <p:cNvPr id="624" name="Shape 624"/>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625" name="Shape 625"/>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626" name="Shape 626"/>
          <p:cNvCxnSpPr>
            <a:endCxn id="618" idx="1"/>
          </p:cNvCxnSpPr>
          <p:nvPr/>
        </p:nvCxnSpPr>
        <p:spPr>
          <a:xfrm rot="10800000" flipH="1">
            <a:off x="6350090" y="1781919"/>
            <a:ext cx="765900" cy="4500"/>
          </a:xfrm>
          <a:prstGeom prst="straightConnector1">
            <a:avLst/>
          </a:prstGeom>
          <a:noFill/>
          <a:ln w="28575" cap="flat">
            <a:solidFill>
              <a:schemeClr val="lt2"/>
            </a:solidFill>
            <a:prstDash val="solid"/>
            <a:round/>
            <a:headEnd type="none" w="med" len="med"/>
            <a:tailEnd type="stealth" w="lg" len="lg"/>
          </a:ln>
        </p:spPr>
      </p:cxnSp>
      <p:sp>
        <p:nvSpPr>
          <p:cNvPr id="627" name="Shape 627"/>
          <p:cNvSpPr txBox="1"/>
          <p:nvPr/>
        </p:nvSpPr>
        <p:spPr>
          <a:xfrm>
            <a:off x="6425792" y="1515533"/>
            <a:ext cx="54108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create</a:t>
            </a:r>
          </a:p>
        </p:txBody>
      </p:sp>
      <p:cxnSp>
        <p:nvCxnSpPr>
          <p:cNvPr id="628" name="Shape 628"/>
          <p:cNvCxnSpPr/>
          <p:nvPr/>
        </p:nvCxnSpPr>
        <p:spPr>
          <a:xfrm>
            <a:off x="6341532" y="2074333"/>
            <a:ext cx="186266" cy="1286933"/>
          </a:xfrm>
          <a:prstGeom prst="straightConnector1">
            <a:avLst/>
          </a:prstGeom>
          <a:noFill/>
          <a:ln w="28575" cap="flat">
            <a:solidFill>
              <a:schemeClr val="lt2"/>
            </a:solidFill>
            <a:prstDash val="solid"/>
            <a:round/>
            <a:headEnd type="none" w="med" len="med"/>
            <a:tailEnd type="stealth" w="lg" len="lg"/>
          </a:ln>
        </p:spPr>
      </p:cxnSp>
      <p:sp>
        <p:nvSpPr>
          <p:cNvPr id="629" name="Shape 629"/>
          <p:cNvSpPr txBox="1"/>
          <p:nvPr/>
        </p:nvSpPr>
        <p:spPr>
          <a:xfrm>
            <a:off x="5915507" y="2539999"/>
            <a:ext cx="427120"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bind</a:t>
            </a:r>
          </a:p>
        </p:txBody>
      </p:sp>
      <p:sp>
        <p:nvSpPr>
          <p:cNvPr id="630" name="Shape 630"/>
          <p:cNvSpPr txBox="1"/>
          <p:nvPr/>
        </p:nvSpPr>
        <p:spPr>
          <a:xfrm>
            <a:off x="298979" y="888470"/>
            <a:ext cx="4061351" cy="3675060"/>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Service Brokers generate connection details and credentials for managed services</a:t>
            </a:r>
          </a:p>
          <a:p>
            <a:pPr marL="0" marR="0" lvl="0" indent="0" algn="l" rtl="0">
              <a:lnSpc>
                <a:spcPct val="100000"/>
              </a:lnSpc>
              <a:spcBef>
                <a:spcPts val="400"/>
              </a:spcBef>
              <a:spcAft>
                <a:spcPts val="0"/>
              </a:spcAft>
              <a:buClr>
                <a:srgbClr val="2C95DD"/>
              </a:buClr>
              <a:buFont typeface="Arial"/>
              <a:buNone/>
            </a:pPr>
            <a:endParaRPr sz="2000" b="0" i="0" u="none" strike="noStrike" cap="none" baseline="0">
              <a:solidFill>
                <a:srgbClr val="4D4D4D"/>
              </a:solidFill>
              <a:latin typeface="Arial"/>
              <a:ea typeface="Arial"/>
              <a:cs typeface="Arial"/>
              <a:sym typeface="Arial"/>
              <a:rtl val="0"/>
            </a:endParaRPr>
          </a:p>
          <a:p>
            <a:pPr marL="0" marR="0" lvl="0" indent="0" algn="l" rtl="0">
              <a:lnSpc>
                <a:spcPct val="100000"/>
              </a:lnSpc>
              <a:spcBef>
                <a:spcPts val="40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CC encrypts and stores credentials in CCDB</a:t>
            </a:r>
          </a:p>
          <a:p>
            <a:pPr marL="0" marR="0" lvl="0" indent="0" algn="l" rtl="0">
              <a:lnSpc>
                <a:spcPct val="100000"/>
              </a:lnSpc>
              <a:spcBef>
                <a:spcPts val="400"/>
              </a:spcBef>
              <a:spcAft>
                <a:spcPts val="0"/>
              </a:spcAft>
              <a:buClr>
                <a:srgbClr val="2C95DD"/>
              </a:buClr>
              <a:buFont typeface="Arial"/>
              <a:buNone/>
            </a:pPr>
            <a:endParaRPr sz="2000" b="0" i="0" u="none" strike="noStrike" cap="none" baseline="0">
              <a:solidFill>
                <a:srgbClr val="4D4D4D"/>
              </a:solidFill>
              <a:latin typeface="Arial"/>
              <a:ea typeface="Arial"/>
              <a:cs typeface="Arial"/>
              <a:sym typeface="Arial"/>
              <a:rtl val="0"/>
            </a:endParaRPr>
          </a:p>
          <a:p>
            <a:pPr marL="0" marR="0" lvl="0" indent="0" algn="l" rtl="0">
              <a:lnSpc>
                <a:spcPct val="100000"/>
              </a:lnSpc>
              <a:spcBef>
                <a:spcPts val="40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Credentials are exposed to bound applications via VCAP_SERVICES environment variable</a:t>
            </a:r>
          </a:p>
        </p:txBody>
      </p:sp>
      <p:cxnSp>
        <p:nvCxnSpPr>
          <p:cNvPr id="631" name="Shape 631"/>
          <p:cNvCxnSpPr>
            <a:endCxn id="619" idx="2"/>
          </p:cNvCxnSpPr>
          <p:nvPr/>
        </p:nvCxnSpPr>
        <p:spPr>
          <a:xfrm rot="10800000" flipH="1">
            <a:off x="7247562" y="2214322"/>
            <a:ext cx="675000" cy="1146900"/>
          </a:xfrm>
          <a:prstGeom prst="straightConnector1">
            <a:avLst/>
          </a:prstGeom>
          <a:noFill/>
          <a:ln w="28575" cap="flat">
            <a:solidFill>
              <a:schemeClr val="lt2"/>
            </a:solidFill>
            <a:prstDash val="solid"/>
            <a:round/>
            <a:headEnd type="none" w="med" len="med"/>
            <a:tailEnd type="stealth" w="lg" len="lg"/>
          </a:ln>
        </p:spPr>
      </p:cxnSp>
      <p:sp>
        <p:nvSpPr>
          <p:cNvPr id="632" name="Shape 632"/>
          <p:cNvSpPr txBox="1"/>
          <p:nvPr/>
        </p:nvSpPr>
        <p:spPr>
          <a:xfrm>
            <a:off x="7674827" y="2573866"/>
            <a:ext cx="63381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connect</a:t>
            </a:r>
          </a:p>
        </p:txBody>
      </p:sp>
    </p:spTree>
    <p:extLst>
      <p:ext uri="{BB962C8B-B14F-4D97-AF65-F5344CB8AC3E}">
        <p14:creationId xmlns:p14="http://schemas.microsoft.com/office/powerpoint/2010/main" val="33375537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Shape 637"/>
          <p:cNvSpPr txBox="1">
            <a:spLocks noGrp="1"/>
          </p:cNvSpPr>
          <p:nvPr>
            <p:ph type="title"/>
          </p:nvPr>
        </p:nvSpPr>
        <p:spPr>
          <a:xfrm>
            <a:off x="366712" y="2365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baseline="0">
                <a:solidFill>
                  <a:srgbClr val="00685D"/>
                </a:solidFill>
                <a:latin typeface="Arial"/>
                <a:ea typeface="Arial"/>
                <a:cs typeface="Arial"/>
                <a:sym typeface="Arial"/>
                <a:rtl val="0"/>
              </a:rPr>
              <a:t>Managed Services</a:t>
            </a:r>
          </a:p>
        </p:txBody>
      </p:sp>
      <p:sp>
        <p:nvSpPr>
          <p:cNvPr id="638" name="Shape 638"/>
          <p:cNvSpPr txBox="1"/>
          <p:nvPr/>
        </p:nvSpPr>
        <p:spPr>
          <a:xfrm>
            <a:off x="298980" y="888470"/>
            <a:ext cx="2943754" cy="3412593"/>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VCAP_SERVICES environment variable is visible only to members of the org and space containing the service instance</a:t>
            </a:r>
          </a:p>
        </p:txBody>
      </p:sp>
      <p:sp>
        <p:nvSpPr>
          <p:cNvPr id="639" name="Shape 639"/>
          <p:cNvSpPr txBox="1"/>
          <p:nvPr/>
        </p:nvSpPr>
        <p:spPr>
          <a:xfrm>
            <a:off x="3539067" y="939270"/>
            <a:ext cx="5308595" cy="3226329"/>
          </a:xfrm>
          <a:prstGeom prst="rect">
            <a:avLst/>
          </a:prstGeom>
          <a:solidFill>
            <a:srgbClr val="D8D8D8"/>
          </a:solidFill>
          <a:ln w="9525" cap="flat">
            <a:solidFill>
              <a:schemeClr val="dk1"/>
            </a:solidFill>
            <a:prstDash val="solid"/>
            <a:round/>
            <a:headEnd type="none" w="med" len="med"/>
            <a:tailEnd type="none" w="med" len="med"/>
          </a:ln>
        </p:spPr>
        <p:txBody>
          <a:bodyPr lIns="91425" tIns="45700" rIns="91425" bIns="45700" anchor="t" anchorCtr="0">
            <a:normAutofit fontScale="92500" lnSpcReduction="10000"/>
          </a:bodyPr>
          <a:lstStyle/>
          <a:p>
            <a:pPr marL="0" marR="0" lvl="0" indent="0" algn="l" rtl="0">
              <a:lnSpc>
                <a:spcPct val="100000"/>
              </a:lnSpc>
              <a:spcBef>
                <a:spcPts val="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VCAP_SERVICES="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"p-mysql":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"name": "music-db",</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"label": "p-mysql",</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"tags": [ "mysql", "relational”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"plan": "100mb-dev",</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"credentials":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"hostname": "192.168.1.147",</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"port": 3306,</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"name": "cf_aceae021_7f27_48db_9844_d7c151f29195",</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"username": "Tr12ZI4hPu4OPJPY",</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"password": "fuTWBqpGeyvv0qge",</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"uri": "mysql://Tr12ZI4hPu4OPJPY:fuTWBqpGeyvv0qge@192.168.1.147:3306/</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cf_aceae021_7f27_48db_9844_d7c151f29195?reconnect=true”</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a:p>
            <a:pPr marL="0" marR="0" lvl="0" indent="0" algn="l" rtl="0">
              <a:lnSpc>
                <a:spcPct val="100000"/>
              </a:lnSpc>
              <a:spcBef>
                <a:spcPts val="180"/>
              </a:spcBef>
              <a:spcAft>
                <a:spcPts val="0"/>
              </a:spcAft>
              <a:buClr>
                <a:srgbClr val="2C95DD"/>
              </a:buClr>
              <a:buFont typeface="Arial"/>
              <a:buNone/>
            </a:pPr>
            <a:endParaRPr sz="900" b="0" i="0" u="none" strike="noStrike" cap="none" baseline="0">
              <a:solidFill>
                <a:schemeClr val="dk1"/>
              </a:solidFill>
              <a:latin typeface="Courier New"/>
              <a:ea typeface="Courier New"/>
              <a:cs typeface="Courier New"/>
              <a:sym typeface="Courier New"/>
              <a:rtl val="0"/>
            </a:endParaRPr>
          </a:p>
          <a:p>
            <a:pPr marL="0" marR="0" lvl="0" indent="0" algn="l" rtl="0">
              <a:lnSpc>
                <a:spcPct val="100000"/>
              </a:lnSpc>
              <a:spcBef>
                <a:spcPts val="180"/>
              </a:spcBef>
              <a:spcAft>
                <a:spcPts val="0"/>
              </a:spcAft>
              <a:buClr>
                <a:srgbClr val="2C95DD"/>
              </a:buClr>
              <a:buFont typeface="Arial"/>
              <a:buNone/>
            </a:pPr>
            <a:endParaRPr sz="900" b="0" i="0" u="none" strike="noStrike" cap="none" baseline="0">
              <a:solidFill>
                <a:schemeClr val="dk1"/>
              </a:solidFill>
              <a:latin typeface="Courier New"/>
              <a:ea typeface="Courier New"/>
              <a:cs typeface="Courier New"/>
              <a:sym typeface="Courier New"/>
              <a:rtl val="0"/>
            </a:endParaRPr>
          </a:p>
          <a:p>
            <a:pPr marL="0" marR="0" lvl="0" indent="0" algn="l" rtl="0">
              <a:lnSpc>
                <a:spcPct val="100000"/>
              </a:lnSpc>
              <a:spcBef>
                <a:spcPts val="180"/>
              </a:spcBef>
              <a:spcAft>
                <a:spcPts val="0"/>
              </a:spcAft>
              <a:buClr>
                <a:srgbClr val="2C95DD"/>
              </a:buClr>
              <a:buSzPct val="25000"/>
              <a:buFont typeface="Courier New"/>
              <a:buNone/>
            </a:pPr>
            <a:r>
              <a:rPr lang="en-US" sz="900" b="0" i="0" u="none" strike="noStrike" cap="none" baseline="0">
                <a:solidFill>
                  <a:schemeClr val="dk1"/>
                </a:solidFill>
                <a:latin typeface="Courier New"/>
                <a:ea typeface="Courier New"/>
                <a:cs typeface="Courier New"/>
                <a:sym typeface="Courier New"/>
                <a:rtl val="0"/>
              </a:rPr>
              <a:t> </a:t>
            </a:r>
          </a:p>
        </p:txBody>
      </p:sp>
    </p:spTree>
    <p:extLst>
      <p:ext uri="{BB962C8B-B14F-4D97-AF65-F5344CB8AC3E}">
        <p14:creationId xmlns:p14="http://schemas.microsoft.com/office/powerpoint/2010/main" val="22548039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ealthfron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60400" y="0"/>
            <a:ext cx="7798981" cy="5143500"/>
          </a:xfrm>
          <a:prstGeom prst="rect">
            <a:avLst/>
          </a:prstGeom>
        </p:spPr>
      </p:pic>
    </p:spTree>
    <p:extLst>
      <p:ext uri="{BB962C8B-B14F-4D97-AF65-F5344CB8AC3E}">
        <p14:creationId xmlns:p14="http://schemas.microsoft.com/office/powerpoint/2010/main" val="2100297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Health Management</a:t>
            </a:r>
            <a:endParaRPr lang="en-US" dirty="0"/>
          </a:p>
        </p:txBody>
      </p:sp>
      <p:sp>
        <p:nvSpPr>
          <p:cNvPr id="3" name="Subtitle 2"/>
          <p:cNvSpPr>
            <a:spLocks noGrp="1"/>
          </p:cNvSpPr>
          <p:nvPr>
            <p:ph type="subTitle" idx="1"/>
          </p:nvPr>
        </p:nvSpPr>
        <p:spPr/>
        <p:txBody>
          <a:bodyPr/>
          <a:lstStyle/>
          <a:p>
            <a:r>
              <a:rPr lang="en-US" dirty="0" smtClean="0"/>
              <a:t>Applications </a:t>
            </a:r>
            <a:r>
              <a:rPr lang="en-US" dirty="0"/>
              <a:t>and Platform </a:t>
            </a:r>
          </a:p>
          <a:p>
            <a:endParaRPr lang="en-US" dirty="0"/>
          </a:p>
        </p:txBody>
      </p:sp>
    </p:spTree>
    <p:extLst>
      <p:ext uri="{BB962C8B-B14F-4D97-AF65-F5344CB8AC3E}">
        <p14:creationId xmlns:p14="http://schemas.microsoft.com/office/powerpoint/2010/main" val="36378572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376470" y="1276394"/>
            <a:ext cx="4051300" cy="3071852"/>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6" name="Title 5"/>
          <p:cNvSpPr>
            <a:spLocks noGrp="1"/>
          </p:cNvSpPr>
          <p:nvPr>
            <p:ph type="title"/>
          </p:nvPr>
        </p:nvSpPr>
        <p:spPr/>
        <p:txBody>
          <a:bodyPr/>
          <a:lstStyle/>
          <a:p>
            <a:r>
              <a:rPr lang="en-US" dirty="0"/>
              <a:t>Multiple Availability Zones for HA requirements</a:t>
            </a:r>
          </a:p>
        </p:txBody>
      </p:sp>
      <p:sp>
        <p:nvSpPr>
          <p:cNvPr id="2" name="Content Placeholder 1"/>
          <p:cNvSpPr>
            <a:spLocks noGrp="1"/>
          </p:cNvSpPr>
          <p:nvPr>
            <p:ph sz="quarter" idx="10"/>
          </p:nvPr>
        </p:nvSpPr>
        <p:spPr>
          <a:xfrm>
            <a:off x="381000" y="1352550"/>
            <a:ext cx="3976686" cy="3382962"/>
          </a:xfrm>
        </p:spPr>
        <p:txBody>
          <a:bodyPr/>
          <a:lstStyle/>
          <a:p>
            <a:pPr lvl="0"/>
            <a:r>
              <a:rPr lang="en-US" sz="1600" dirty="0" smtClean="0"/>
              <a:t>Application and the Platform itself are automatically balanced across availability zones</a:t>
            </a:r>
          </a:p>
          <a:p>
            <a:pPr lvl="1"/>
            <a:r>
              <a:rPr lang="en-US" sz="1400" dirty="0"/>
              <a:t>Enhanced </a:t>
            </a:r>
            <a:r>
              <a:rPr lang="en-US" sz="1400" dirty="0" smtClean="0"/>
              <a:t>availability </a:t>
            </a:r>
            <a:r>
              <a:rPr lang="en-US" sz="1400" dirty="0"/>
              <a:t>for </a:t>
            </a:r>
            <a:r>
              <a:rPr lang="en-US" sz="1400" dirty="0" smtClean="0"/>
              <a:t>applications</a:t>
            </a:r>
          </a:p>
          <a:p>
            <a:pPr lvl="1"/>
            <a:r>
              <a:rPr lang="en-US" sz="1400" dirty="0" smtClean="0"/>
              <a:t>Tolerate significant infrastructure failures with continuous availability</a:t>
            </a:r>
          </a:p>
          <a:p>
            <a:pPr marL="0" indent="0">
              <a:buNone/>
            </a:pPr>
            <a:endParaRPr lang="en-US" sz="1800" dirty="0"/>
          </a:p>
          <a:p>
            <a:pPr lvl="1"/>
            <a:endParaRPr lang="en-US" sz="1400" dirty="0"/>
          </a:p>
          <a:p>
            <a:endParaRPr lang="en-US" sz="1600" dirty="0"/>
          </a:p>
          <a:p>
            <a:pPr lvl="0"/>
            <a:endParaRPr lang="en-US" sz="1600" dirty="0"/>
          </a:p>
          <a:p>
            <a:endParaRPr lang="en-US" sz="1600" dirty="0"/>
          </a:p>
        </p:txBody>
      </p:sp>
      <p:pic>
        <p:nvPicPr>
          <p:cNvPr id="11" name="Content Placeholder 3" descr="Dual zones.png"/>
          <p:cNvPicPr>
            <a:picLocks noChangeAspect="1"/>
          </p:cNvPicPr>
          <p:nvPr/>
        </p:nvPicPr>
        <p:blipFill rotWithShape="1">
          <a:blip r:embed="rId3" cstate="print">
            <a:extLst>
              <a:ext uri="{28A0092B-C50C-407E-A947-70E740481C1C}">
                <a14:useLocalDpi xmlns:a14="http://schemas.microsoft.com/office/drawing/2010/main"/>
              </a:ext>
            </a:extLst>
          </a:blip>
          <a:srcRect t="7205" r="17850" b="7205"/>
          <a:stretch/>
        </p:blipFill>
        <p:spPr>
          <a:xfrm>
            <a:off x="4784835" y="1462243"/>
            <a:ext cx="4230875" cy="28166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59537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Instances and Availability Zones</a:t>
            </a:r>
            <a:endParaRPr lang="en-US" dirty="0"/>
          </a:p>
        </p:txBody>
      </p:sp>
      <p:sp>
        <p:nvSpPr>
          <p:cNvPr id="3" name="Rounded Rectangle 2"/>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4" name="Rounded Rectangle 3"/>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grpSp>
        <p:nvGrpSpPr>
          <p:cNvPr id="20" name="Group 19"/>
          <p:cNvGrpSpPr/>
          <p:nvPr/>
        </p:nvGrpSpPr>
        <p:grpSpPr>
          <a:xfrm>
            <a:off x="3048000" y="158115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3048000" y="2495550"/>
            <a:ext cx="1099435" cy="781049"/>
            <a:chOff x="5412945" y="3105151"/>
            <a:chExt cx="1099435" cy="781049"/>
          </a:xfrm>
        </p:grpSpPr>
        <p:sp>
          <p:nvSpPr>
            <p:cNvPr id="24" name="Rounded Rectangle 23"/>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a:xfrm>
            <a:off x="3048000" y="340995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p:cNvGrpSpPr/>
          <p:nvPr/>
        </p:nvGrpSpPr>
        <p:grpSpPr>
          <a:xfrm>
            <a:off x="3119845" y="1948852"/>
            <a:ext cx="1000038" cy="382603"/>
            <a:chOff x="3119845" y="1948852"/>
            <a:chExt cx="1000038" cy="382603"/>
          </a:xfrm>
        </p:grpSpPr>
        <p:sp>
          <p:nvSpPr>
            <p:cNvPr id="32" name="Teardrop 31"/>
            <p:cNvSpPr/>
            <p:nvPr/>
          </p:nvSpPr>
          <p:spPr>
            <a:xfrm rot="18900000">
              <a:off x="35329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41"/>
            <p:cNvSpPr/>
            <p:nvPr/>
          </p:nvSpPr>
          <p:spPr>
            <a:xfrm rot="5400000">
              <a:off x="34178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ounded Rectangle 9"/>
            <p:cNvSpPr/>
            <p:nvPr/>
          </p:nvSpPr>
          <p:spPr>
            <a:xfrm>
              <a:off x="39424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3121931" y="3789347"/>
            <a:ext cx="1000038" cy="382603"/>
            <a:chOff x="3551645" y="4735637"/>
            <a:chExt cx="1000038" cy="382603"/>
          </a:xfrm>
        </p:grpSpPr>
        <p:sp>
          <p:nvSpPr>
            <p:cNvPr id="36" name="Teardrop 35"/>
            <p:cNvSpPr/>
            <p:nvPr/>
          </p:nvSpPr>
          <p:spPr>
            <a:xfrm rot="18900000">
              <a:off x="3964793" y="48757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41"/>
            <p:cNvSpPr/>
            <p:nvPr/>
          </p:nvSpPr>
          <p:spPr>
            <a:xfrm rot="5400000">
              <a:off x="3849679" y="4437603"/>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Rounded Rectangle 9"/>
            <p:cNvSpPr/>
            <p:nvPr/>
          </p:nvSpPr>
          <p:spPr>
            <a:xfrm>
              <a:off x="4374235" y="47949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p:nvGrpSpPr>
        <p:grpSpPr>
          <a:xfrm>
            <a:off x="5181600" y="1581150"/>
            <a:ext cx="1099435" cy="781049"/>
            <a:chOff x="5412945" y="3105151"/>
            <a:chExt cx="1099435" cy="781049"/>
          </a:xfrm>
        </p:grpSpPr>
        <p:sp>
          <p:nvSpPr>
            <p:cNvPr id="56" name="Rounded Rectangle 5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5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p:cNvGrpSpPr/>
          <p:nvPr/>
        </p:nvGrpSpPr>
        <p:grpSpPr>
          <a:xfrm>
            <a:off x="5181600" y="2495550"/>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p:cNvGrpSpPr/>
          <p:nvPr/>
        </p:nvGrpSpPr>
        <p:grpSpPr>
          <a:xfrm>
            <a:off x="5181600" y="3409950"/>
            <a:ext cx="1099435" cy="781049"/>
            <a:chOff x="5412945" y="3105151"/>
            <a:chExt cx="1099435" cy="781049"/>
          </a:xfrm>
        </p:grpSpPr>
        <p:sp>
          <p:nvSpPr>
            <p:cNvPr id="62" name="Rounded Rectangle 61"/>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63"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p:cNvGrpSpPr/>
          <p:nvPr/>
        </p:nvGrpSpPr>
        <p:grpSpPr>
          <a:xfrm>
            <a:off x="5253445" y="1948852"/>
            <a:ext cx="1000038" cy="382603"/>
            <a:chOff x="5253445" y="1948852"/>
            <a:chExt cx="1000038" cy="382603"/>
          </a:xfrm>
        </p:grpSpPr>
        <p:sp>
          <p:nvSpPr>
            <p:cNvPr id="64" name="Teardrop 63"/>
            <p:cNvSpPr/>
            <p:nvPr/>
          </p:nvSpPr>
          <p:spPr>
            <a:xfrm rot="18900000">
              <a:off x="5666593" y="21006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41"/>
            <p:cNvSpPr/>
            <p:nvPr/>
          </p:nvSpPr>
          <p:spPr>
            <a:xfrm rot="5400000">
              <a:off x="5551479" y="165081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6" name="Rounded Rectangle 9"/>
            <p:cNvSpPr/>
            <p:nvPr/>
          </p:nvSpPr>
          <p:spPr>
            <a:xfrm>
              <a:off x="6076035" y="201983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5255531" y="2863251"/>
            <a:ext cx="1000038" cy="382603"/>
            <a:chOff x="3551645" y="3809541"/>
            <a:chExt cx="1000038" cy="382603"/>
          </a:xfrm>
        </p:grpSpPr>
        <p:sp>
          <p:nvSpPr>
            <p:cNvPr id="68" name="Teardrop 67"/>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3" name="Rectangle 72"/>
          <p:cNvSpPr/>
          <p:nvPr/>
        </p:nvSpPr>
        <p:spPr>
          <a:xfrm>
            <a:off x="28956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1</a:t>
            </a:r>
            <a:endParaRPr lang="en-US" dirty="0">
              <a:solidFill>
                <a:schemeClr val="accent5">
                  <a:lumMod val="50000"/>
                  <a:lumOff val="50000"/>
                </a:schemeClr>
              </a:solidFill>
            </a:endParaRPr>
          </a:p>
        </p:txBody>
      </p:sp>
      <p:sp>
        <p:nvSpPr>
          <p:cNvPr id="74" name="Rectangle 73"/>
          <p:cNvSpPr/>
          <p:nvPr/>
        </p:nvSpPr>
        <p:spPr>
          <a:xfrm>
            <a:off x="5029200" y="1123950"/>
            <a:ext cx="1447800" cy="3200400"/>
          </a:xfrm>
          <a:prstGeom prst="rect">
            <a:avLst/>
          </a:prstGeom>
          <a:noFill/>
          <a:ln w="127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dirty="0" smtClean="0">
                <a:solidFill>
                  <a:schemeClr val="accent5">
                    <a:lumMod val="50000"/>
                    <a:lumOff val="50000"/>
                  </a:schemeClr>
                </a:solidFill>
              </a:rPr>
              <a:t>Zone 2</a:t>
            </a:r>
            <a:endParaRPr lang="en-US" dirty="0">
              <a:solidFill>
                <a:schemeClr val="accent5">
                  <a:lumMod val="50000"/>
                  <a:lumOff val="50000"/>
                </a:schemeClr>
              </a:solidFill>
            </a:endParaRPr>
          </a:p>
        </p:txBody>
      </p:sp>
      <p:sp>
        <p:nvSpPr>
          <p:cNvPr id="75" name="Rectangle 74"/>
          <p:cNvSpPr/>
          <p:nvPr/>
        </p:nvSpPr>
        <p:spPr>
          <a:xfrm>
            <a:off x="2895600" y="1123950"/>
            <a:ext cx="1447800" cy="3200400"/>
          </a:xfrm>
          <a:prstGeom prst="rect">
            <a:avLst/>
          </a:prstGeom>
          <a:solidFill>
            <a:schemeClr val="accent6">
              <a:lumMod val="65000"/>
              <a:alpha val="89000"/>
            </a:schemeClr>
          </a:solidFill>
          <a:ln w="12700">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solidFill>
                <a:schemeClr val="accent5">
                  <a:lumMod val="50000"/>
                  <a:lumOff val="50000"/>
                </a:schemeClr>
              </a:solidFill>
            </a:endParaRPr>
          </a:p>
        </p:txBody>
      </p:sp>
      <p:sp>
        <p:nvSpPr>
          <p:cNvPr id="78" name="TextBox 77"/>
          <p:cNvSpPr txBox="1"/>
          <p:nvPr/>
        </p:nvSpPr>
        <p:spPr>
          <a:xfrm>
            <a:off x="6705600" y="1200150"/>
            <a:ext cx="1981200" cy="954107"/>
          </a:xfrm>
          <a:prstGeom prst="rect">
            <a:avLst/>
          </a:prstGeom>
          <a:noFill/>
        </p:spPr>
        <p:txBody>
          <a:bodyPr wrap="square" rtlCol="0">
            <a:spAutoFit/>
          </a:bodyPr>
          <a:lstStyle/>
          <a:p>
            <a:r>
              <a:rPr lang="en-US" sz="1400" dirty="0" smtClean="0">
                <a:solidFill>
                  <a:schemeClr val="bg2"/>
                </a:solidFill>
              </a:rPr>
              <a:t>Application instances are evenly distributed over two availability zones.</a:t>
            </a:r>
          </a:p>
        </p:txBody>
      </p:sp>
      <p:sp>
        <p:nvSpPr>
          <p:cNvPr id="45" name="TextBox 44"/>
          <p:cNvSpPr txBox="1"/>
          <p:nvPr/>
        </p:nvSpPr>
        <p:spPr>
          <a:xfrm>
            <a:off x="6705600" y="2303443"/>
            <a:ext cx="1981200" cy="738664"/>
          </a:xfrm>
          <a:prstGeom prst="rect">
            <a:avLst/>
          </a:prstGeom>
          <a:noFill/>
        </p:spPr>
        <p:txBody>
          <a:bodyPr wrap="square" rtlCol="0">
            <a:spAutoFit/>
          </a:bodyPr>
          <a:lstStyle/>
          <a:p>
            <a:r>
              <a:rPr lang="en-US" sz="1400" dirty="0" smtClean="0">
                <a:solidFill>
                  <a:schemeClr val="bg2"/>
                </a:solidFill>
              </a:rPr>
              <a:t>Loosing an AZ keeps instances running and available.</a:t>
            </a:r>
          </a:p>
        </p:txBody>
      </p:sp>
      <p:sp>
        <p:nvSpPr>
          <p:cNvPr id="48" name="Rounded Rectangle 47"/>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47" name="Rectangle 46"/>
          <p:cNvSpPr/>
          <p:nvPr/>
        </p:nvSpPr>
        <p:spPr>
          <a:xfrm>
            <a:off x="6990118" y="3598982"/>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41756497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 calcmode="lin" valueType="num">
                                      <p:cBhvr additive="base">
                                        <p:cTn id="7" dur="500" fill="hold"/>
                                        <p:tgtEl>
                                          <p:spTgt spid="78"/>
                                        </p:tgtEl>
                                        <p:attrNameLst>
                                          <p:attrName>ppt_x</p:attrName>
                                        </p:attrNameLst>
                                      </p:cBhvr>
                                      <p:tavLst>
                                        <p:tav tm="0">
                                          <p:val>
                                            <p:strVal val="#ppt_x"/>
                                          </p:val>
                                        </p:tav>
                                        <p:tav tm="100000">
                                          <p:val>
                                            <p:strVal val="#ppt_x"/>
                                          </p:val>
                                        </p:tav>
                                      </p:tavLst>
                                    </p:anim>
                                    <p:anim calcmode="lin" valueType="num">
                                      <p:cBhvr additive="base">
                                        <p:cTn id="8" dur="500" fill="hold"/>
                                        <p:tgtEl>
                                          <p:spTgt spid="7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9" fill="hold" nodeType="afterEffect">
                                  <p:stCondLst>
                                    <p:cond delay="0"/>
                                  </p:stCondLst>
                                  <p:childTnLst>
                                    <p:set>
                                      <p:cBhvr>
                                        <p:cTn id="11" dur="1" fill="hold">
                                          <p:stCondLst>
                                            <p:cond delay="0"/>
                                          </p:stCondLst>
                                        </p:cTn>
                                        <p:tgtEl>
                                          <p:spTgt spid="76"/>
                                        </p:tgtEl>
                                        <p:attrNameLst>
                                          <p:attrName>style.visibility</p:attrName>
                                        </p:attrNameLst>
                                      </p:cBhvr>
                                      <p:to>
                                        <p:strVal val="visible"/>
                                      </p:to>
                                    </p:set>
                                    <p:anim calcmode="lin" valueType="num">
                                      <p:cBhvr additive="base">
                                        <p:cTn id="12" dur="500" fill="hold"/>
                                        <p:tgtEl>
                                          <p:spTgt spid="76"/>
                                        </p:tgtEl>
                                        <p:attrNameLst>
                                          <p:attrName>ppt_x</p:attrName>
                                        </p:attrNameLst>
                                      </p:cBhvr>
                                      <p:tavLst>
                                        <p:tav tm="0">
                                          <p:val>
                                            <p:strVal val="0-#ppt_w/2"/>
                                          </p:val>
                                        </p:tav>
                                        <p:tav tm="100000">
                                          <p:val>
                                            <p:strVal val="#ppt_x"/>
                                          </p:val>
                                        </p:tav>
                                      </p:tavLst>
                                    </p:anim>
                                    <p:anim calcmode="lin" valueType="num">
                                      <p:cBhvr additive="base">
                                        <p:cTn id="13" dur="500" fill="hold"/>
                                        <p:tgtEl>
                                          <p:spTgt spid="76"/>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 calcmode="lin" valueType="num">
                                      <p:cBhvr additive="base">
                                        <p:cTn id="17" dur="500" fill="hold"/>
                                        <p:tgtEl>
                                          <p:spTgt spid="67"/>
                                        </p:tgtEl>
                                        <p:attrNameLst>
                                          <p:attrName>ppt_x</p:attrName>
                                        </p:attrNameLst>
                                      </p:cBhvr>
                                      <p:tavLst>
                                        <p:tav tm="0">
                                          <p:val>
                                            <p:strVal val="0-#ppt_w/2"/>
                                          </p:val>
                                        </p:tav>
                                        <p:tav tm="100000">
                                          <p:val>
                                            <p:strVal val="#ppt_x"/>
                                          </p:val>
                                        </p:tav>
                                      </p:tavLst>
                                    </p:anim>
                                    <p:anim calcmode="lin" valueType="num">
                                      <p:cBhvr additive="base">
                                        <p:cTn id="18" dur="500" fill="hold"/>
                                        <p:tgtEl>
                                          <p:spTgt spid="67"/>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nodeType="after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500" fill="hold"/>
                                        <p:tgtEl>
                                          <p:spTgt spid="35"/>
                                        </p:tgtEl>
                                        <p:attrNameLst>
                                          <p:attrName>ppt_x</p:attrName>
                                        </p:attrNameLst>
                                      </p:cBhvr>
                                      <p:tavLst>
                                        <p:tav tm="0">
                                          <p:val>
                                            <p:strVal val="0-#ppt_w/2"/>
                                          </p:val>
                                        </p:tav>
                                        <p:tav tm="100000">
                                          <p:val>
                                            <p:strVal val="#ppt_x"/>
                                          </p:val>
                                        </p:tav>
                                      </p:tavLst>
                                    </p:anim>
                                    <p:anim calcmode="lin" valueType="num">
                                      <p:cBhvr additive="base">
                                        <p:cTn id="23" dur="500" fill="hold"/>
                                        <p:tgtEl>
                                          <p:spTgt spid="35"/>
                                        </p:tgtEl>
                                        <p:attrNameLst>
                                          <p:attrName>ppt_y</p:attrName>
                                        </p:attrNameLst>
                                      </p:cBhvr>
                                      <p:tavLst>
                                        <p:tav tm="0">
                                          <p:val>
                                            <p:strVal val="0-#ppt_h/2"/>
                                          </p:val>
                                        </p:tav>
                                        <p:tav tm="100000">
                                          <p:val>
                                            <p:strVal val="#ppt_y"/>
                                          </p:val>
                                        </p:tav>
                                      </p:tavLst>
                                    </p:anim>
                                  </p:childTnLst>
                                </p:cTn>
                              </p:par>
                            </p:childTnLst>
                          </p:cTn>
                        </p:par>
                        <p:par>
                          <p:cTn id="24" fill="hold">
                            <p:stCondLst>
                              <p:cond delay="2000"/>
                            </p:stCondLst>
                            <p:childTnLst>
                              <p:par>
                                <p:cTn id="25" presetID="2" presetClass="entr" presetSubtype="9"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 calcmode="lin" valueType="num">
                                      <p:cBhvr additive="base">
                                        <p:cTn id="27" dur="500" fill="hold"/>
                                        <p:tgtEl>
                                          <p:spTgt spid="77"/>
                                        </p:tgtEl>
                                        <p:attrNameLst>
                                          <p:attrName>ppt_x</p:attrName>
                                        </p:attrNameLst>
                                      </p:cBhvr>
                                      <p:tavLst>
                                        <p:tav tm="0">
                                          <p:val>
                                            <p:strVal val="0-#ppt_w/2"/>
                                          </p:val>
                                        </p:tav>
                                        <p:tav tm="100000">
                                          <p:val>
                                            <p:strVal val="#ppt_x"/>
                                          </p:val>
                                        </p:tav>
                                      </p:tavLst>
                                    </p:anim>
                                    <p:anim calcmode="lin" valueType="num">
                                      <p:cBhvr additive="base">
                                        <p:cTn id="28" dur="500" fill="hold"/>
                                        <p:tgtEl>
                                          <p:spTgt spid="77"/>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par>
                          <p:cTn id="33" fill="hold">
                            <p:stCondLst>
                              <p:cond delay="0"/>
                            </p:stCondLst>
                            <p:childTnLst>
                              <p:par>
                                <p:cTn id="34" presetID="2" presetClass="entr" presetSubtype="4" fill="hold" grpId="0" nodeType="afterEffect">
                                  <p:stCondLst>
                                    <p:cond delay="0"/>
                                  </p:stCondLst>
                                  <p:childTnLst>
                                    <p:set>
                                      <p:cBhvr>
                                        <p:cTn id="35" dur="1" fill="hold">
                                          <p:stCondLst>
                                            <p:cond delay="0"/>
                                          </p:stCondLst>
                                        </p:cTn>
                                        <p:tgtEl>
                                          <p:spTgt spid="45"/>
                                        </p:tgtEl>
                                        <p:attrNameLst>
                                          <p:attrName>style.visibility</p:attrName>
                                        </p:attrNameLst>
                                      </p:cBhvr>
                                      <p:to>
                                        <p:strVal val="visible"/>
                                      </p:to>
                                    </p:set>
                                    <p:anim calcmode="lin" valueType="num">
                                      <p:cBhvr additive="base">
                                        <p:cTn id="36" dur="1000" fill="hold"/>
                                        <p:tgtEl>
                                          <p:spTgt spid="45"/>
                                        </p:tgtEl>
                                        <p:attrNameLst>
                                          <p:attrName>ppt_x</p:attrName>
                                        </p:attrNameLst>
                                      </p:cBhvr>
                                      <p:tavLst>
                                        <p:tav tm="0">
                                          <p:val>
                                            <p:strVal val="#ppt_x"/>
                                          </p:val>
                                        </p:tav>
                                        <p:tav tm="100000">
                                          <p:val>
                                            <p:strVal val="#ppt_x"/>
                                          </p:val>
                                        </p:tav>
                                      </p:tavLst>
                                    </p:anim>
                                    <p:anim calcmode="lin" valueType="num">
                                      <p:cBhvr additive="base">
                                        <p:cTn id="37" dur="10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8" grpId="0"/>
      <p:bldP spid="4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37752" y="971548"/>
            <a:ext cx="7162799"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6" name="Rounded Rectangle 95"/>
          <p:cNvSpPr/>
          <p:nvPr/>
        </p:nvSpPr>
        <p:spPr bwMode="auto">
          <a:xfrm rot="16200000">
            <a:off x="214097" y="2499035"/>
            <a:ext cx="3581399" cy="374030"/>
          </a:xfrm>
          <a:prstGeom prst="roundRect">
            <a:avLst>
              <a:gd name="adj" fmla="val 8685"/>
            </a:avLst>
          </a:prstGeom>
          <a:solidFill>
            <a:srgbClr val="369188"/>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5" name="Title 1"/>
          <p:cNvSpPr>
            <a:spLocks noGrp="1"/>
          </p:cNvSpPr>
          <p:nvPr>
            <p:ph type="title"/>
          </p:nvPr>
        </p:nvSpPr>
        <p:spPr>
          <a:xfrm>
            <a:off x="366713" y="325438"/>
            <a:ext cx="8410575" cy="460375"/>
          </a:xfrm>
        </p:spPr>
        <p:txBody>
          <a:bodyPr/>
          <a:lstStyle/>
          <a:p>
            <a:r>
              <a:rPr lang="en-US" sz="2800" dirty="0" smtClean="0"/>
              <a:t>Failed </a:t>
            </a:r>
            <a:r>
              <a:rPr lang="en-US" sz="2800" i="1" dirty="0" smtClean="0"/>
              <a:t>Application</a:t>
            </a:r>
            <a:r>
              <a:rPr lang="en-US" sz="2800" dirty="0" smtClean="0"/>
              <a:t> Instances Replaced</a:t>
            </a:r>
            <a:endParaRPr lang="en-US" sz="2800" i="1" dirty="0"/>
          </a:p>
        </p:txBody>
      </p:sp>
      <p:sp>
        <p:nvSpPr>
          <p:cNvPr id="10" name="Rounded Rectangle 9"/>
          <p:cNvSpPr>
            <a:spLocks noChangeArrowheads="1"/>
          </p:cNvSpPr>
          <p:nvPr/>
        </p:nvSpPr>
        <p:spPr bwMode="auto">
          <a:xfrm>
            <a:off x="2286000" y="153873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12" name="Oval 194"/>
          <p:cNvSpPr/>
          <p:nvPr/>
        </p:nvSpPr>
        <p:spPr>
          <a:xfrm>
            <a:off x="2349505" y="165273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038600" y="1538732"/>
            <a:ext cx="1533402" cy="443726"/>
            <a:chOff x="5181600" y="2326964"/>
            <a:chExt cx="1533402" cy="443726"/>
          </a:xfrm>
        </p:grpSpPr>
        <p:sp>
          <p:nvSpPr>
            <p:cNvPr id="14" name="Rounded Rectangle 13"/>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5"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ounded Rectangle 15"/>
          <p:cNvSpPr>
            <a:spLocks noChangeArrowheads="1"/>
          </p:cNvSpPr>
          <p:nvPr/>
        </p:nvSpPr>
        <p:spPr bwMode="auto">
          <a:xfrm>
            <a:off x="6685883" y="1538732"/>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Manager</a:t>
            </a:r>
            <a:endParaRPr lang="en-US" sz="1200" b="1" dirty="0">
              <a:solidFill>
                <a:schemeClr val="bg1"/>
              </a:solidFill>
              <a:latin typeface="+mn-lt"/>
              <a:ea typeface="+mn-ea"/>
            </a:endParaRPr>
          </a:p>
        </p:txBody>
      </p:sp>
      <p:sp>
        <p:nvSpPr>
          <p:cNvPr id="17" name="Heart 16"/>
          <p:cNvSpPr/>
          <p:nvPr/>
        </p:nvSpPr>
        <p:spPr>
          <a:xfrm>
            <a:off x="6739351" y="1670716"/>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444589" y="1093419"/>
            <a:ext cx="963725" cy="416992"/>
            <a:chOff x="6594878" y="1121740"/>
            <a:chExt cx="963725" cy="416992"/>
          </a:xfrm>
        </p:grpSpPr>
        <p:sp>
          <p:nvSpPr>
            <p:cNvPr id="19"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594878" y="1284816"/>
              <a:ext cx="963725" cy="253916"/>
            </a:xfrm>
            <a:prstGeom prst="rect">
              <a:avLst/>
            </a:prstGeom>
            <a:noFill/>
          </p:spPr>
          <p:txBody>
            <a:bodyPr wrap="none" rtlCol="0">
              <a:spAutoFit/>
            </a:bodyPr>
            <a:lstStyle/>
            <a:p>
              <a:pPr algn="ctr"/>
              <a:r>
                <a:rPr lang="en-US" sz="1050" b="1" dirty="0" smtClean="0">
                  <a:solidFill>
                    <a:schemeClr val="bg2"/>
                  </a:solidFill>
                </a:rPr>
                <a:t>Actual State</a:t>
              </a:r>
            </a:p>
          </p:txBody>
        </p:sp>
      </p:grpSp>
      <p:grpSp>
        <p:nvGrpSpPr>
          <p:cNvPr id="21" name="Group 20"/>
          <p:cNvGrpSpPr/>
          <p:nvPr/>
        </p:nvGrpSpPr>
        <p:grpSpPr>
          <a:xfrm>
            <a:off x="6488511" y="1093419"/>
            <a:ext cx="1047083" cy="416992"/>
            <a:chOff x="5638800" y="1121740"/>
            <a:chExt cx="1047083" cy="416992"/>
          </a:xfrm>
        </p:grpSpPr>
        <p:sp>
          <p:nvSpPr>
            <p:cNvPr id="22"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3" name="TextBox 22"/>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chemeClr val="bg2"/>
                  </a:solidFill>
                </a:rPr>
                <a:t>Desired State</a:t>
              </a:r>
            </a:p>
          </p:txBody>
        </p:sp>
      </p:grpSp>
      <p:sp>
        <p:nvSpPr>
          <p:cNvPr id="24" name="Rounded Rectangle 23"/>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Messaging</a:t>
            </a:r>
            <a:br>
              <a:rPr lang="en-US" sz="1200" b="1" dirty="0" smtClean="0">
                <a:solidFill>
                  <a:schemeClr val="bg1"/>
                </a:solidFill>
                <a:latin typeface="+mn-lt"/>
                <a:ea typeface="+mn-ea"/>
              </a:rPr>
            </a:b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25"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3057291" y="3441840"/>
            <a:ext cx="1099435" cy="781049"/>
            <a:chOff x="5412945" y="3105151"/>
            <a:chExt cx="1099435" cy="781049"/>
          </a:xfrm>
        </p:grpSpPr>
        <p:sp>
          <p:nvSpPr>
            <p:cNvPr id="27" name="Rounded Rectangle 26"/>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28"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4249005" y="3441840"/>
            <a:ext cx="1099435" cy="781049"/>
            <a:chOff x="5412945" y="3105151"/>
            <a:chExt cx="1099435" cy="781049"/>
          </a:xfrm>
        </p:grpSpPr>
        <p:sp>
          <p:nvSpPr>
            <p:cNvPr id="30" name="Rounded Rectangle 29"/>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31"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440719" y="3441840"/>
            <a:ext cx="1099435" cy="781049"/>
            <a:chOff x="5412945" y="3105151"/>
            <a:chExt cx="1099435" cy="781049"/>
          </a:xfrm>
        </p:grpSpPr>
        <p:sp>
          <p:nvSpPr>
            <p:cNvPr id="33" name="Rounded Rectangle 3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3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0" name="Straight Connector 49"/>
          <p:cNvCxnSpPr>
            <a:stCxn id="10" idx="3"/>
            <a:endCxn id="14" idx="1"/>
          </p:cNvCxnSpPr>
          <p:nvPr/>
        </p:nvCxnSpPr>
        <p:spPr>
          <a:xfrm>
            <a:off x="3819402" y="176059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7" idx="0"/>
          </p:cNvCxnSpPr>
          <p:nvPr/>
        </p:nvCxnSpPr>
        <p:spPr>
          <a:xfrm flipV="1">
            <a:off x="3607009" y="2748835"/>
            <a:ext cx="440882"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ardrop 59"/>
          <p:cNvSpPr/>
          <p:nvPr/>
        </p:nvSpPr>
        <p:spPr>
          <a:xfrm rot="18900000">
            <a:off x="3542284" y="39613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41"/>
          <p:cNvSpPr/>
          <p:nvPr/>
        </p:nvSpPr>
        <p:spPr>
          <a:xfrm rot="5400000">
            <a:off x="3427170" y="351150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2" name="Rounded Rectangle 9"/>
          <p:cNvSpPr/>
          <p:nvPr/>
        </p:nvSpPr>
        <p:spPr>
          <a:xfrm>
            <a:off x="3951726" y="388052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4322936" y="3809541"/>
            <a:ext cx="1000038" cy="382603"/>
            <a:chOff x="3551645" y="3809541"/>
            <a:chExt cx="1000038" cy="382603"/>
          </a:xfrm>
        </p:grpSpPr>
        <p:sp>
          <p:nvSpPr>
            <p:cNvPr id="63" name="Teardrop 62"/>
            <p:cNvSpPr/>
            <p:nvPr/>
          </p:nvSpPr>
          <p:spPr>
            <a:xfrm rot="18900000">
              <a:off x="3964793" y="396136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41"/>
            <p:cNvSpPr/>
            <p:nvPr/>
          </p:nvSpPr>
          <p:spPr>
            <a:xfrm rot="5400000">
              <a:off x="3849679" y="3511507"/>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5" name="Rounded Rectangle 9"/>
            <p:cNvSpPr/>
            <p:nvPr/>
          </p:nvSpPr>
          <p:spPr>
            <a:xfrm>
              <a:off x="4374235" y="3880524"/>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Arrow Connector 68"/>
          <p:cNvCxnSpPr>
            <a:stCxn id="30" idx="0"/>
            <a:endCxn id="24" idx="2"/>
          </p:cNvCxnSpPr>
          <p:nvPr/>
        </p:nvCxnSpPr>
        <p:spPr>
          <a:xfrm flipV="1">
            <a:off x="4798723" y="2748835"/>
            <a:ext cx="6578"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3" idx="0"/>
          </p:cNvCxnSpPr>
          <p:nvPr/>
        </p:nvCxnSpPr>
        <p:spPr>
          <a:xfrm flipH="1" flipV="1">
            <a:off x="5572002" y="2748835"/>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Curved Connector 74"/>
          <p:cNvCxnSpPr>
            <a:endCxn id="16" idx="2"/>
          </p:cNvCxnSpPr>
          <p:nvPr/>
        </p:nvCxnSpPr>
        <p:spPr>
          <a:xfrm flipV="1">
            <a:off x="5572002" y="1982458"/>
            <a:ext cx="1880582" cy="428826"/>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a:off x="5572002" y="1642751"/>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a:off x="5572002" y="1900018"/>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14" idx="3"/>
            <a:endCxn id="16" idx="1"/>
          </p:cNvCxnSpPr>
          <p:nvPr/>
        </p:nvCxnSpPr>
        <p:spPr>
          <a:xfrm>
            <a:off x="5572002" y="1760595"/>
            <a:ext cx="1113881"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4" idx="2"/>
            <a:endCxn id="24" idx="0"/>
          </p:cNvCxnSpPr>
          <p:nvPr/>
        </p:nvCxnSpPr>
        <p:spPr>
          <a:xfrm>
            <a:off x="4805301" y="1982458"/>
            <a:ext cx="0" cy="3226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Curved Connector 85"/>
          <p:cNvCxnSpPr>
            <a:stCxn id="24" idx="3"/>
          </p:cNvCxnSpPr>
          <p:nvPr/>
        </p:nvCxnSpPr>
        <p:spPr>
          <a:xfrm>
            <a:off x="5572002" y="2526972"/>
            <a:ext cx="752598" cy="91486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9" name="Teardrop 88"/>
          <p:cNvSpPr/>
          <p:nvPr/>
        </p:nvSpPr>
        <p:spPr>
          <a:xfrm rot="18900000">
            <a:off x="3539927" y="172037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ardrop 10"/>
          <p:cNvSpPr/>
          <p:nvPr/>
        </p:nvSpPr>
        <p:spPr>
          <a:xfrm rot="18900000">
            <a:off x="3536892" y="172037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41"/>
          <p:cNvSpPr/>
          <p:nvPr/>
        </p:nvSpPr>
        <p:spPr>
          <a:xfrm rot="5400000">
            <a:off x="5799134" y="351184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0" name="Rounded Rectangle 9"/>
          <p:cNvSpPr/>
          <p:nvPr/>
        </p:nvSpPr>
        <p:spPr>
          <a:xfrm>
            <a:off x="6318333" y="3883521"/>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Arrow Connector 92"/>
          <p:cNvCxnSpPr/>
          <p:nvPr/>
        </p:nvCxnSpPr>
        <p:spPr>
          <a:xfrm flipH="1" flipV="1">
            <a:off x="5362784" y="2748835"/>
            <a:ext cx="418435" cy="69300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24" idx="1"/>
          </p:cNvCxnSpPr>
          <p:nvPr/>
        </p:nvCxnSpPr>
        <p:spPr>
          <a:xfrm flipH="1">
            <a:off x="1962150" y="2526972"/>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Oval 42"/>
          <p:cNvSpPr/>
          <p:nvPr/>
        </p:nvSpPr>
        <p:spPr>
          <a:xfrm>
            <a:off x="1889505" y="340995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a:spLocks noChangeArrowheads="1"/>
          </p:cNvSpPr>
          <p:nvPr/>
        </p:nvSpPr>
        <p:spPr bwMode="auto">
          <a:xfrm>
            <a:off x="8229600" y="57150"/>
            <a:ext cx="838199" cy="278034"/>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smtClean="0">
                <a:solidFill>
                  <a:schemeClr val="lt1"/>
                </a:solidFill>
              </a:rPr>
              <a:t>App Ops</a:t>
            </a:r>
            <a:endParaRPr lang="en-US" sz="1200" dirty="0">
              <a:solidFill>
                <a:schemeClr val="lt1"/>
              </a:solidFill>
              <a:latin typeface="+mn-lt"/>
              <a:ea typeface="+mn-ea"/>
            </a:endParaRPr>
          </a:p>
        </p:txBody>
      </p:sp>
      <p:sp>
        <p:nvSpPr>
          <p:cNvPr id="57" name="Rectangle 56"/>
          <p:cNvSpPr/>
          <p:nvPr/>
        </p:nvSpPr>
        <p:spPr>
          <a:xfrm>
            <a:off x="6990118" y="3598982"/>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324321830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down)">
                                      <p:cBhvr>
                                        <p:cTn id="12" dur="500"/>
                                        <p:tgtEl>
                                          <p:spTgt spid="55"/>
                                        </p:tgtEl>
                                      </p:cBhvr>
                                    </p:animEffect>
                                  </p:childTnLst>
                                </p:cTn>
                              </p:par>
                              <p:par>
                                <p:cTn id="13" presetID="22" presetClass="entr" presetSubtype="4"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wipe(down)">
                                      <p:cBhvr>
                                        <p:cTn id="15" dur="500"/>
                                        <p:tgtEl>
                                          <p:spTgt spid="69"/>
                                        </p:tgtEl>
                                      </p:cBhvr>
                                    </p:animEffect>
                                  </p:childTnLst>
                                </p:cTn>
                              </p:par>
                              <p:par>
                                <p:cTn id="16" presetID="22" presetClass="entr" presetSubtype="4"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wipe(down)">
                                      <p:cBhvr>
                                        <p:cTn id="18" dur="500"/>
                                        <p:tgtEl>
                                          <p:spTgt spid="7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left)">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wipe(right)">
                                      <p:cBhvr>
                                        <p:cTn id="33" dur="500"/>
                                        <p:tgtEl>
                                          <p:spTgt spid="77"/>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left)">
                                      <p:cBhvr>
                                        <p:cTn id="37" dur="500"/>
                                        <p:tgtEl>
                                          <p:spTgt spid="80"/>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8"/>
                                        </p:tgtEl>
                                        <p:attrNameLst>
                                          <p:attrName>style.visibility</p:attrName>
                                        </p:attrNameLst>
                                      </p:cBhvr>
                                      <p:to>
                                        <p:strVal val="visible"/>
                                      </p:to>
                                    </p:set>
                                    <p:animEffect transition="in" filter="wipe(right)">
                                      <p:cBhvr>
                                        <p:cTn id="46" dur="500"/>
                                        <p:tgtEl>
                                          <p:spTgt spid="7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wipe(up)">
                                      <p:cBhvr>
                                        <p:cTn id="51" dur="500"/>
                                        <p:tgtEl>
                                          <p:spTgt spid="8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wipe(up)">
                                      <p:cBhvr>
                                        <p:cTn id="56" dur="500"/>
                                        <p:tgtEl>
                                          <p:spTgt spid="86"/>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fade">
                                      <p:cBhvr>
                                        <p:cTn id="60" dur="500"/>
                                        <p:tgtEl>
                                          <p:spTgt spid="83"/>
                                        </p:tgtEl>
                                      </p:cBhvr>
                                    </p:animEffect>
                                  </p:childTnLst>
                                </p:cTn>
                              </p:par>
                            </p:childTnLst>
                          </p:cTn>
                        </p:par>
                        <p:par>
                          <p:cTn id="61" fill="hold">
                            <p:stCondLst>
                              <p:cond delay="1000"/>
                            </p:stCondLst>
                            <p:childTnLst>
                              <p:par>
                                <p:cTn id="62" presetID="42" presetClass="path" presetSubtype="0" accel="50000" decel="50000" fill="hold" grpId="0" nodeType="afterEffect">
                                  <p:stCondLst>
                                    <p:cond delay="0"/>
                                  </p:stCondLst>
                                  <p:childTnLst>
                                    <p:animMotion origin="layout" path="M 3.88889E-6 -2.71605E-6 L 0.26354 0.42778 " pathEditMode="relative" rAng="0" ptsTypes="AA">
                                      <p:cBhvr>
                                        <p:cTn id="63" dur="2000" fill="hold"/>
                                        <p:tgtEl>
                                          <p:spTgt spid="11"/>
                                        </p:tgtEl>
                                        <p:attrNameLst>
                                          <p:attrName>ppt_x</p:attrName>
                                          <p:attrName>ppt_y</p:attrName>
                                        </p:attrNameLst>
                                      </p:cBhvr>
                                      <p:rCtr x="13177" y="21389"/>
                                    </p:animMotion>
                                  </p:childTnLst>
                                </p:cTn>
                              </p:par>
                            </p:childTnLst>
                          </p:cTn>
                        </p:par>
                        <p:par>
                          <p:cTn id="64" fill="hold">
                            <p:stCondLst>
                              <p:cond delay="3000"/>
                            </p:stCondLst>
                            <p:childTnLst>
                              <p:par>
                                <p:cTn id="65" presetID="16" presetClass="entr" presetSubtype="21"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barn(inVertical)">
                                      <p:cBhvr>
                                        <p:cTn id="67" dur="500"/>
                                        <p:tgtEl>
                                          <p:spTgt spid="90"/>
                                        </p:tgtEl>
                                      </p:cBhvr>
                                    </p:animEffect>
                                  </p:childTnLst>
                                </p:cTn>
                              </p:par>
                            </p:childTnLst>
                          </p:cTn>
                        </p:par>
                        <p:par>
                          <p:cTn id="68" fill="hold">
                            <p:stCondLst>
                              <p:cond delay="3500"/>
                            </p:stCondLst>
                            <p:childTnLst>
                              <p:par>
                                <p:cTn id="69" presetID="22" presetClass="entr" presetSubtype="4" fill="hold" nodeType="after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wipe(down)">
                                      <p:cBhvr>
                                        <p:cTn id="71" dur="500"/>
                                        <p:tgtEl>
                                          <p:spTgt spid="93"/>
                                        </p:tgtEl>
                                      </p:cBhvr>
                                    </p:animEffect>
                                  </p:childTnLst>
                                </p:cTn>
                              </p:par>
                            </p:childTnLst>
                          </p:cTn>
                        </p:par>
                        <p:par>
                          <p:cTn id="72" fill="hold">
                            <p:stCondLst>
                              <p:cond delay="4000"/>
                            </p:stCondLst>
                            <p:childTnLst>
                              <p:par>
                                <p:cTn id="73" presetID="22" presetClass="entr" presetSubtype="2" fill="hold" nodeType="after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wipe(right)">
                                      <p:cBhvr>
                                        <p:cTn id="7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3" grpId="0" animBg="1"/>
      <p:bldP spid="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124200" y="971549"/>
            <a:ext cx="5676351" cy="3200402"/>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Title 1"/>
          <p:cNvSpPr>
            <a:spLocks noGrp="1"/>
          </p:cNvSpPr>
          <p:nvPr>
            <p:ph type="title"/>
          </p:nvPr>
        </p:nvSpPr>
        <p:spPr>
          <a:xfrm>
            <a:off x="366713" y="325438"/>
            <a:ext cx="8410575" cy="460375"/>
          </a:xfrm>
        </p:spPr>
        <p:txBody>
          <a:bodyPr/>
          <a:lstStyle/>
          <a:p>
            <a:r>
              <a:rPr lang="en-US" sz="2800" dirty="0" smtClean="0"/>
              <a:t>Monitoring CF Components</a:t>
            </a:r>
            <a:endParaRPr lang="en-US" sz="2800" i="1" dirty="0"/>
          </a:p>
        </p:txBody>
      </p:sp>
      <p:sp>
        <p:nvSpPr>
          <p:cNvPr id="14" name="Rounded Rectangle 13"/>
          <p:cNvSpPr>
            <a:spLocks noChangeArrowheads="1"/>
          </p:cNvSpPr>
          <p:nvPr/>
        </p:nvSpPr>
        <p:spPr bwMode="auto">
          <a:xfrm>
            <a:off x="6705600" y="1962150"/>
            <a:ext cx="1676400" cy="5961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65760" tIns="45720" rIns="0" bIns="0" anchor="t" anchorCtr="0"/>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5" name="Rectangle 76"/>
          <p:cNvSpPr/>
          <p:nvPr/>
        </p:nvSpPr>
        <p:spPr>
          <a:xfrm>
            <a:off x="6781800" y="2038350"/>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a:spLocks noChangeArrowheads="1"/>
          </p:cNvSpPr>
          <p:nvPr/>
        </p:nvSpPr>
        <p:spPr bwMode="auto">
          <a:xfrm>
            <a:off x="6705599" y="1200150"/>
            <a:ext cx="1676401" cy="629908"/>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17" name="Heart 16"/>
          <p:cNvSpPr/>
          <p:nvPr/>
        </p:nvSpPr>
        <p:spPr>
          <a:xfrm>
            <a:off x="6739351" y="1309761"/>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a:spLocks noChangeArrowheads="1"/>
          </p:cNvSpPr>
          <p:nvPr/>
        </p:nvSpPr>
        <p:spPr bwMode="auto">
          <a:xfrm>
            <a:off x="6705600" y="2647950"/>
            <a:ext cx="1676400" cy="609600"/>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45720" rIns="0" bIns="0" anchor="t" anchorCtr="0"/>
          <a:lstStyle/>
          <a:p>
            <a:pPr fontAlgn="auto">
              <a:spcBef>
                <a:spcPts val="0"/>
              </a:spcBef>
              <a:spcAft>
                <a:spcPts val="0"/>
              </a:spcAft>
              <a:defRPr/>
            </a:pPr>
            <a:r>
              <a:rPr lang="en-US" sz="1200" b="1" dirty="0" smtClean="0">
                <a:solidFill>
                  <a:schemeClr val="bg1"/>
                </a:solidFill>
                <a:latin typeface="+mn-lt"/>
                <a:ea typeface="+mn-ea"/>
              </a:rPr>
              <a:t>Messaging</a:t>
            </a:r>
            <a:r>
              <a:rPr lang="en-US" sz="1200" b="1" dirty="0">
                <a:solidFill>
                  <a:schemeClr val="bg1"/>
                </a:solidFill>
              </a:rPr>
              <a:t> </a:t>
            </a:r>
            <a:r>
              <a:rPr lang="en-US" sz="1200" b="1" dirty="0" smtClean="0">
                <a:solidFill>
                  <a:schemeClr val="bg1"/>
                </a:solidFill>
              </a:rPr>
              <a:t>(NATS)</a:t>
            </a:r>
            <a:endParaRPr lang="en-US" sz="1200" b="1" dirty="0">
              <a:solidFill>
                <a:schemeClr val="bg1"/>
              </a:solidFill>
              <a:latin typeface="+mn-lt"/>
              <a:ea typeface="+mn-ea"/>
            </a:endParaRPr>
          </a:p>
        </p:txBody>
      </p:sp>
      <p:sp>
        <p:nvSpPr>
          <p:cNvPr id="25" name="Teardrop 133"/>
          <p:cNvSpPr/>
          <p:nvPr/>
        </p:nvSpPr>
        <p:spPr>
          <a:xfrm rot="11254553">
            <a:off x="6761829" y="2738986"/>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a:spLocks noChangeArrowheads="1"/>
          </p:cNvSpPr>
          <p:nvPr/>
        </p:nvSpPr>
        <p:spPr bwMode="auto">
          <a:xfrm>
            <a:off x="3505200" y="1885950"/>
            <a:ext cx="1895709" cy="914400"/>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0" rIns="0" bIns="0" anchor="ctr" anchorCtr="0"/>
          <a:lstStyle/>
          <a:p>
            <a:pPr fontAlgn="auto">
              <a:spcBef>
                <a:spcPts val="0"/>
              </a:spcBef>
              <a:spcAft>
                <a:spcPts val="0"/>
              </a:spcAft>
              <a:defRPr/>
            </a:pPr>
            <a:r>
              <a:rPr lang="en-US" sz="1200" b="1" dirty="0" smtClean="0">
                <a:solidFill>
                  <a:schemeClr val="bg1"/>
                </a:solidFill>
              </a:rPr>
              <a:t>Collector</a:t>
            </a:r>
            <a:endParaRPr lang="en-US" sz="1200" b="1" dirty="0">
              <a:solidFill>
                <a:schemeClr val="bg1"/>
              </a:solidFill>
              <a:latin typeface="+mn-lt"/>
              <a:ea typeface="+mn-ea"/>
            </a:endParaRPr>
          </a:p>
        </p:txBody>
      </p:sp>
      <p:sp>
        <p:nvSpPr>
          <p:cNvPr id="33" name="Rounded Rectangle 32"/>
          <p:cNvSpPr>
            <a:spLocks noChangeArrowheads="1"/>
          </p:cNvSpPr>
          <p:nvPr/>
        </p:nvSpPr>
        <p:spPr bwMode="auto">
          <a:xfrm>
            <a:off x="6705600" y="3333750"/>
            <a:ext cx="1676400" cy="6286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45720"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34" name="Oval 170"/>
          <p:cNvSpPr/>
          <p:nvPr/>
        </p:nvSpPr>
        <p:spPr>
          <a:xfrm>
            <a:off x="6769702" y="34163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a:spLocks noChangeArrowheads="1"/>
          </p:cNvSpPr>
          <p:nvPr/>
        </p:nvSpPr>
        <p:spPr bwMode="auto">
          <a:xfrm>
            <a:off x="7010400" y="1574578"/>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a:t>
            </a:r>
            <a:r>
              <a:rPr lang="en-US" sz="1000" b="1" dirty="0" err="1" smtClean="0">
                <a:solidFill>
                  <a:schemeClr val="bg1"/>
                </a:solidFill>
              </a:rPr>
              <a:t>varz</a:t>
            </a:r>
            <a:endParaRPr lang="en-US" sz="1000" b="1" dirty="0">
              <a:solidFill>
                <a:schemeClr val="bg1"/>
              </a:solidFill>
            </a:endParaRPr>
          </a:p>
        </p:txBody>
      </p:sp>
      <p:sp>
        <p:nvSpPr>
          <p:cNvPr id="67" name="Rounded Rectangle 66"/>
          <p:cNvSpPr>
            <a:spLocks noChangeArrowheads="1"/>
          </p:cNvSpPr>
          <p:nvPr/>
        </p:nvSpPr>
        <p:spPr bwMode="auto">
          <a:xfrm>
            <a:off x="7010400" y="2266950"/>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a:t>
            </a:r>
            <a:r>
              <a:rPr lang="en-US" sz="1000" b="1" dirty="0" err="1" smtClean="0">
                <a:solidFill>
                  <a:schemeClr val="bg1"/>
                </a:solidFill>
              </a:rPr>
              <a:t>varz</a:t>
            </a:r>
            <a:endParaRPr lang="en-US" sz="1000" b="1" dirty="0">
              <a:solidFill>
                <a:schemeClr val="bg1"/>
              </a:solidFill>
            </a:endParaRPr>
          </a:p>
        </p:txBody>
      </p:sp>
      <p:sp>
        <p:nvSpPr>
          <p:cNvPr id="68" name="Rounded Rectangle 67"/>
          <p:cNvSpPr>
            <a:spLocks noChangeArrowheads="1"/>
          </p:cNvSpPr>
          <p:nvPr/>
        </p:nvSpPr>
        <p:spPr bwMode="auto">
          <a:xfrm>
            <a:off x="7010400" y="2946178"/>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a:t>
            </a:r>
            <a:r>
              <a:rPr lang="en-US" sz="1000" b="1" dirty="0" err="1" smtClean="0">
                <a:solidFill>
                  <a:schemeClr val="bg1"/>
                </a:solidFill>
              </a:rPr>
              <a:t>varz</a:t>
            </a:r>
            <a:endParaRPr lang="en-US" sz="1000" b="1" dirty="0">
              <a:solidFill>
                <a:schemeClr val="bg1"/>
              </a:solidFill>
            </a:endParaRPr>
          </a:p>
        </p:txBody>
      </p:sp>
      <p:sp>
        <p:nvSpPr>
          <p:cNvPr id="70" name="Rounded Rectangle 69"/>
          <p:cNvSpPr>
            <a:spLocks noChangeArrowheads="1"/>
          </p:cNvSpPr>
          <p:nvPr/>
        </p:nvSpPr>
        <p:spPr bwMode="auto">
          <a:xfrm>
            <a:off x="7010400" y="3625406"/>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a:t>
            </a:r>
            <a:r>
              <a:rPr lang="en-US" sz="1000" b="1" dirty="0" err="1" smtClean="0">
                <a:solidFill>
                  <a:schemeClr val="bg1"/>
                </a:solidFill>
              </a:rPr>
              <a:t>varz</a:t>
            </a:r>
            <a:endParaRPr lang="en-US" sz="1000" b="1" dirty="0">
              <a:solidFill>
                <a:schemeClr val="bg1"/>
              </a:solidFill>
            </a:endParaRPr>
          </a:p>
        </p:txBody>
      </p:sp>
      <p:sp>
        <p:nvSpPr>
          <p:cNvPr id="72" name="Rounded Rectangle 71"/>
          <p:cNvSpPr>
            <a:spLocks noChangeArrowheads="1"/>
          </p:cNvSpPr>
          <p:nvPr/>
        </p:nvSpPr>
        <p:spPr bwMode="auto">
          <a:xfrm>
            <a:off x="762000" y="1200150"/>
            <a:ext cx="1895709" cy="781049"/>
          </a:xfrm>
          <a:prstGeom prst="roundRect">
            <a:avLst>
              <a:gd name="adj" fmla="val 4579"/>
            </a:avLst>
          </a:prstGeom>
          <a:solidFill>
            <a:srgbClr val="A6A6A6"/>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91440" tIns="118872" rIns="91440" bIns="0" anchor="t"/>
          <a:lstStyle/>
          <a:p>
            <a:pPr fontAlgn="auto">
              <a:spcBef>
                <a:spcPts val="0"/>
              </a:spcBef>
              <a:spcAft>
                <a:spcPts val="0"/>
              </a:spcAft>
              <a:defRPr/>
            </a:pPr>
            <a:r>
              <a:rPr lang="en-US" sz="1200" b="1" dirty="0" smtClean="0">
                <a:solidFill>
                  <a:schemeClr val="bg1"/>
                </a:solidFill>
              </a:rPr>
              <a:t>Customer Monitoring JMX-compatible tool </a:t>
            </a:r>
            <a:r>
              <a:rPr lang="en-US" sz="1200" b="1" smtClean="0">
                <a:solidFill>
                  <a:schemeClr val="bg1"/>
                </a:solidFill>
              </a:rPr>
              <a:t>of choice</a:t>
            </a:r>
            <a:endParaRPr lang="en-US" sz="1200" b="1" dirty="0">
              <a:solidFill>
                <a:schemeClr val="bg1"/>
              </a:solidFill>
              <a:latin typeface="+mn-lt"/>
              <a:ea typeface="+mn-ea"/>
            </a:endParaRPr>
          </a:p>
        </p:txBody>
      </p:sp>
      <p:cxnSp>
        <p:nvCxnSpPr>
          <p:cNvPr id="4" name="Curved Connector 3"/>
          <p:cNvCxnSpPr>
            <a:stCxn id="58" idx="1"/>
            <a:endCxn id="27" idx="3"/>
          </p:cNvCxnSpPr>
          <p:nvPr/>
        </p:nvCxnSpPr>
        <p:spPr>
          <a:xfrm rot="10800000" flipV="1">
            <a:off x="5400910" y="1692164"/>
            <a:ext cx="1609491" cy="650986"/>
          </a:xfrm>
          <a:prstGeom prst="curvedConnector3">
            <a:avLst/>
          </a:prstGeom>
          <a:ln w="19050">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67" idx="1"/>
            <a:endCxn id="27" idx="3"/>
          </p:cNvCxnSpPr>
          <p:nvPr/>
        </p:nvCxnSpPr>
        <p:spPr>
          <a:xfrm rot="10800000">
            <a:off x="5400910" y="2343150"/>
            <a:ext cx="1609491" cy="41386"/>
          </a:xfrm>
          <a:prstGeom prst="curvedConnector3">
            <a:avLst/>
          </a:prstGeom>
          <a:ln w="19050">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68" idx="1"/>
            <a:endCxn id="27" idx="3"/>
          </p:cNvCxnSpPr>
          <p:nvPr/>
        </p:nvCxnSpPr>
        <p:spPr>
          <a:xfrm rot="10800000">
            <a:off x="5400910" y="2343150"/>
            <a:ext cx="1609491" cy="720614"/>
          </a:xfrm>
          <a:prstGeom prst="curvedConnector3">
            <a:avLst/>
          </a:prstGeom>
          <a:ln w="19050">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70" idx="1"/>
            <a:endCxn id="27" idx="3"/>
          </p:cNvCxnSpPr>
          <p:nvPr/>
        </p:nvCxnSpPr>
        <p:spPr>
          <a:xfrm rot="10800000">
            <a:off x="5400910" y="2343150"/>
            <a:ext cx="1609491" cy="1399842"/>
          </a:xfrm>
          <a:prstGeom prst="curvedConnector3">
            <a:avLst/>
          </a:prstGeom>
          <a:ln w="19050">
            <a:solidFill>
              <a:schemeClr val="bg2"/>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1" name="Rounded Rectangle 30"/>
          <p:cNvSpPr>
            <a:spLocks noChangeArrowheads="1"/>
          </p:cNvSpPr>
          <p:nvPr/>
        </p:nvSpPr>
        <p:spPr bwMode="auto">
          <a:xfrm>
            <a:off x="3733800" y="2495550"/>
            <a:ext cx="9906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err="1" smtClean="0">
                <a:solidFill>
                  <a:schemeClr val="bg1"/>
                </a:solidFill>
              </a:rPr>
              <a:t>Datadog</a:t>
            </a:r>
            <a:r>
              <a:rPr lang="en-US" sz="1000" b="1" dirty="0" smtClean="0">
                <a:solidFill>
                  <a:schemeClr val="bg1"/>
                </a:solidFill>
              </a:rPr>
              <a:t> (~1.0)</a:t>
            </a:r>
            <a:endParaRPr lang="en-US" sz="1000" b="1" dirty="0">
              <a:solidFill>
                <a:schemeClr val="bg1"/>
              </a:solidFill>
            </a:endParaRPr>
          </a:p>
        </p:txBody>
      </p:sp>
      <p:sp>
        <p:nvSpPr>
          <p:cNvPr id="35" name="Rounded Rectangle 34"/>
          <p:cNvSpPr>
            <a:spLocks noChangeArrowheads="1"/>
          </p:cNvSpPr>
          <p:nvPr/>
        </p:nvSpPr>
        <p:spPr bwMode="auto">
          <a:xfrm>
            <a:off x="3733800" y="1962150"/>
            <a:ext cx="9906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JMX (1.1)</a:t>
            </a:r>
            <a:endParaRPr lang="en-US" sz="1000" b="1" dirty="0">
              <a:solidFill>
                <a:schemeClr val="bg1"/>
              </a:solidFill>
            </a:endParaRPr>
          </a:p>
        </p:txBody>
      </p:sp>
      <p:grpSp>
        <p:nvGrpSpPr>
          <p:cNvPr id="11" name="Group 10"/>
          <p:cNvGrpSpPr/>
          <p:nvPr/>
        </p:nvGrpSpPr>
        <p:grpSpPr>
          <a:xfrm>
            <a:off x="762000" y="2800350"/>
            <a:ext cx="1895709" cy="781049"/>
            <a:chOff x="1143000" y="2952750"/>
            <a:chExt cx="1895709" cy="781049"/>
          </a:xfrm>
          <a:solidFill>
            <a:schemeClr val="bg1">
              <a:lumMod val="65000"/>
            </a:schemeClr>
          </a:solidFill>
        </p:grpSpPr>
        <p:sp>
          <p:nvSpPr>
            <p:cNvPr id="73" name="Rounded Rectangle 72"/>
            <p:cNvSpPr>
              <a:spLocks noChangeArrowheads="1"/>
            </p:cNvSpPr>
            <p:nvPr/>
          </p:nvSpPr>
          <p:spPr bwMode="auto">
            <a:xfrm>
              <a:off x="1143000" y="2952750"/>
              <a:ext cx="1895709" cy="781049"/>
            </a:xfrm>
            <a:prstGeom prst="roundRect">
              <a:avLst>
                <a:gd name="adj" fmla="val 4579"/>
              </a:avLst>
            </a:prstGeom>
            <a:grp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endParaRPr lang="en-US" sz="1200" b="1" dirty="0">
                <a:solidFill>
                  <a:schemeClr val="bg1"/>
                </a:solidFill>
                <a:latin typeface="+mn-lt"/>
                <a:ea typeface="+mn-ea"/>
              </a:endParaRPr>
            </a:p>
          </p:txBody>
        </p:sp>
        <p:pic>
          <p:nvPicPr>
            <p:cNvPr id="10" name="Picture 9" descr="Datadog_Logo.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95400" y="3105150"/>
              <a:ext cx="438150" cy="438150"/>
            </a:xfrm>
            <a:prstGeom prst="rect">
              <a:avLst/>
            </a:prstGeom>
            <a:grpFill/>
          </p:spPr>
        </p:pic>
      </p:grpSp>
      <p:cxnSp>
        <p:nvCxnSpPr>
          <p:cNvPr id="13" name="Curved Connector 12"/>
          <p:cNvCxnSpPr>
            <a:stCxn id="31" idx="1"/>
            <a:endCxn id="73" idx="3"/>
          </p:cNvCxnSpPr>
          <p:nvPr/>
        </p:nvCxnSpPr>
        <p:spPr>
          <a:xfrm rot="10800000" flipV="1">
            <a:off x="2657710" y="2613135"/>
            <a:ext cx="1076091" cy="577739"/>
          </a:xfrm>
          <a:prstGeom prst="curvedConnector3">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35" idx="1"/>
            <a:endCxn id="72" idx="3"/>
          </p:cNvCxnSpPr>
          <p:nvPr/>
        </p:nvCxnSpPr>
        <p:spPr>
          <a:xfrm rot="10800000">
            <a:off x="2657710" y="1590676"/>
            <a:ext cx="1076091" cy="489061"/>
          </a:xfrm>
          <a:prstGeom prst="curvedConnector3">
            <a:avLst>
              <a:gd name="adj1" fmla="val 5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20" name="Picture 19" descr="Datadog_Dashboard.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76400" y="2883381"/>
            <a:ext cx="762000" cy="598371"/>
          </a:xfrm>
          <a:prstGeom prst="rect">
            <a:avLst/>
          </a:prstGeom>
        </p:spPr>
      </p:pic>
      <p:sp>
        <p:nvSpPr>
          <p:cNvPr id="37" name="Rounded Rectangle 36"/>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sp>
        <p:nvSpPr>
          <p:cNvPr id="32" name="Rectangle 31"/>
          <p:cNvSpPr/>
          <p:nvPr/>
        </p:nvSpPr>
        <p:spPr>
          <a:xfrm>
            <a:off x="3429000" y="3425044"/>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35894015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42195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smtClean="0"/>
              <a:t>Monitoring Processes </a:t>
            </a:r>
            <a:r>
              <a:rPr lang="en-US" sz="2400" i="1" dirty="0" smtClean="0"/>
              <a:t>(Elastic Runtime Example)</a:t>
            </a:r>
            <a:endParaRPr lang="en-US" sz="2800" i="1" dirty="0"/>
          </a:p>
        </p:txBody>
      </p:sp>
      <p:sp>
        <p:nvSpPr>
          <p:cNvPr id="6" name="Rounded Rectangle 5"/>
          <p:cNvSpPr/>
          <p:nvPr/>
        </p:nvSpPr>
        <p:spPr>
          <a:xfrm>
            <a:off x="5943600" y="1200150"/>
            <a:ext cx="28569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27" name="Rounded Rectangle 26"/>
          <p:cNvSpPr>
            <a:spLocks noChangeArrowheads="1"/>
          </p:cNvSpPr>
          <p:nvPr/>
        </p:nvSpPr>
        <p:spPr bwMode="auto">
          <a:xfrm>
            <a:off x="1943954" y="1733550"/>
            <a:ext cx="1533402" cy="2057400"/>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t" anchorCtr="0"/>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1997422" y="1766961"/>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a:spLocks noChangeArrowheads="1"/>
          </p:cNvSpPr>
          <p:nvPr/>
        </p:nvSpPr>
        <p:spPr bwMode="auto">
          <a:xfrm>
            <a:off x="6400799" y="1428750"/>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Health Manager</a:t>
            </a:r>
            <a:endParaRPr lang="en-US" sz="1200" b="1" dirty="0">
              <a:solidFill>
                <a:schemeClr val="bg1"/>
              </a:solidFill>
              <a:latin typeface="+mn-lt"/>
              <a:ea typeface="+mn-ea"/>
            </a:endParaRPr>
          </a:p>
        </p:txBody>
      </p:sp>
      <p:sp>
        <p:nvSpPr>
          <p:cNvPr id="86" name="Rounded Rectangle 85"/>
          <p:cNvSpPr>
            <a:spLocks noChangeArrowheads="1"/>
          </p:cNvSpPr>
          <p:nvPr/>
        </p:nvSpPr>
        <p:spPr bwMode="auto">
          <a:xfrm>
            <a:off x="6400799" y="2297686"/>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DEA</a:t>
            </a:r>
            <a:endParaRPr lang="en-US" sz="1200" b="1" dirty="0">
              <a:solidFill>
                <a:schemeClr val="bg1"/>
              </a:solidFill>
              <a:latin typeface="+mn-lt"/>
              <a:ea typeface="+mn-ea"/>
            </a:endParaRPr>
          </a:p>
        </p:txBody>
      </p:sp>
      <p:sp>
        <p:nvSpPr>
          <p:cNvPr id="65" name="Rounded Rectangle 64"/>
          <p:cNvSpPr>
            <a:spLocks noChangeArrowheads="1"/>
          </p:cNvSpPr>
          <p:nvPr/>
        </p:nvSpPr>
        <p:spPr bwMode="auto">
          <a:xfrm>
            <a:off x="6400799" y="3181350"/>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66" name="Rectangle 76"/>
          <p:cNvSpPr/>
          <p:nvPr/>
        </p:nvSpPr>
        <p:spPr>
          <a:xfrm>
            <a:off x="6811318"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170"/>
          <p:cNvSpPr/>
          <p:nvPr/>
        </p:nvSpPr>
        <p:spPr>
          <a:xfrm>
            <a:off x="7166120"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oscilloscope.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53400" y="1504950"/>
            <a:ext cx="304800" cy="304800"/>
          </a:xfrm>
          <a:prstGeom prst="rect">
            <a:avLst/>
          </a:prstGeom>
        </p:spPr>
      </p:pic>
      <p:grpSp>
        <p:nvGrpSpPr>
          <p:cNvPr id="4" name="Group 3"/>
          <p:cNvGrpSpPr/>
          <p:nvPr/>
        </p:nvGrpSpPr>
        <p:grpSpPr>
          <a:xfrm>
            <a:off x="8001000" y="1797907"/>
            <a:ext cx="166115" cy="164243"/>
            <a:chOff x="8001000" y="1797907"/>
            <a:chExt cx="166115" cy="164243"/>
          </a:xfrm>
        </p:grpSpPr>
        <p:sp>
          <p:nvSpPr>
            <p:cNvPr id="24" name="Freeform 23"/>
            <p:cNvSpPr/>
            <p:nvPr/>
          </p:nvSpPr>
          <p:spPr>
            <a:xfrm>
              <a:off x="8077200" y="17979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Freeform 71"/>
            <p:cNvSpPr/>
            <p:nvPr/>
          </p:nvSpPr>
          <p:spPr>
            <a:xfrm>
              <a:off x="8001000" y="18741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5" name="Rectangle 24"/>
          <p:cNvSpPr/>
          <p:nvPr/>
        </p:nvSpPr>
        <p:spPr>
          <a:xfrm>
            <a:off x="6553200" y="15049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cxnSp>
        <p:nvCxnSpPr>
          <p:cNvPr id="74" name="Straight Arrow Connector 73"/>
          <p:cNvCxnSpPr>
            <a:stCxn id="10" idx="1"/>
            <a:endCxn id="25" idx="3"/>
          </p:cNvCxnSpPr>
          <p:nvPr/>
        </p:nvCxnSpPr>
        <p:spPr>
          <a:xfrm flipH="1">
            <a:off x="6858000" y="1657350"/>
            <a:ext cx="1295400" cy="0"/>
          </a:xfrm>
          <a:prstGeom prst="straightConnector1">
            <a:avLst/>
          </a:prstGeom>
          <a:ln w="19050">
            <a:solidFill>
              <a:srgbClr val="26262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2" name="Picture 81" descr="oscilloscope.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53400" y="2343150"/>
            <a:ext cx="304800" cy="304800"/>
          </a:xfrm>
          <a:prstGeom prst="rect">
            <a:avLst/>
          </a:prstGeom>
        </p:spPr>
      </p:pic>
      <p:sp>
        <p:nvSpPr>
          <p:cNvPr id="83" name="Rectangle 82"/>
          <p:cNvSpPr/>
          <p:nvPr/>
        </p:nvSpPr>
        <p:spPr>
          <a:xfrm>
            <a:off x="6553200" y="23431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84" name="Picture 83" descr="oscilloscope.jpe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53400" y="3257550"/>
            <a:ext cx="304800" cy="304800"/>
          </a:xfrm>
          <a:prstGeom prst="rect">
            <a:avLst/>
          </a:prstGeom>
        </p:spPr>
      </p:pic>
      <p:sp>
        <p:nvSpPr>
          <p:cNvPr id="85" name="Rectangle 84"/>
          <p:cNvSpPr/>
          <p:nvPr/>
        </p:nvSpPr>
        <p:spPr>
          <a:xfrm>
            <a:off x="6553200" y="32575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 name="Freeform 46"/>
          <p:cNvSpPr/>
          <p:nvPr/>
        </p:nvSpPr>
        <p:spPr>
          <a:xfrm>
            <a:off x="3468370" y="1897255"/>
            <a:ext cx="638163" cy="754822"/>
          </a:xfrm>
          <a:custGeom>
            <a:avLst/>
            <a:gdLst>
              <a:gd name="connsiteX0" fmla="*/ 637568 w 638163"/>
              <a:gd name="connsiteY0" fmla="*/ 754822 h 754822"/>
              <a:gd name="connsiteX1" fmla="*/ 535557 w 638163"/>
              <a:gd name="connsiteY1" fmla="*/ 290709 h 754822"/>
              <a:gd name="connsiteX2" fmla="*/ 0 w 638163"/>
              <a:gd name="connsiteY2" fmla="*/ 0 h 754822"/>
            </a:gdLst>
            <a:ahLst/>
            <a:cxnLst>
              <a:cxn ang="0">
                <a:pos x="connsiteX0" y="connsiteY0"/>
              </a:cxn>
              <a:cxn ang="0">
                <a:pos x="connsiteX1" y="connsiteY1"/>
              </a:cxn>
              <a:cxn ang="0">
                <a:pos x="connsiteX2" y="connsiteY2"/>
              </a:cxn>
            </a:cxnLst>
            <a:rect l="l" t="t" r="r" b="b"/>
            <a:pathLst>
              <a:path w="638163" h="754822">
                <a:moveTo>
                  <a:pt x="637568" y="754822"/>
                </a:moveTo>
                <a:cubicBezTo>
                  <a:pt x="639693" y="585667"/>
                  <a:pt x="641818" y="416513"/>
                  <a:pt x="535557" y="290709"/>
                </a:cubicBezTo>
                <a:cubicBezTo>
                  <a:pt x="429296" y="164905"/>
                  <a:pt x="0" y="0"/>
                  <a:pt x="0" y="0"/>
                </a:cubicBezTo>
              </a:path>
            </a:pathLst>
          </a:custGeom>
          <a:ln w="19050" cmpd="sng">
            <a:solidFill>
              <a:srgbClr val="26262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ounded Rectangle 91"/>
          <p:cNvSpPr>
            <a:spLocks noChangeArrowheads="1"/>
          </p:cNvSpPr>
          <p:nvPr/>
        </p:nvSpPr>
        <p:spPr bwMode="auto">
          <a:xfrm>
            <a:off x="2057400" y="2114550"/>
            <a:ext cx="1219200" cy="1600200"/>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200" b="1" dirty="0" smtClean="0"/>
              <a:t>Responders:</a:t>
            </a:r>
          </a:p>
          <a:p>
            <a:pPr>
              <a:spcAft>
                <a:spcPts val="600"/>
              </a:spcAft>
            </a:pPr>
            <a:r>
              <a:rPr lang="en-US" sz="1200" b="1" dirty="0"/>
              <a:t> </a:t>
            </a:r>
            <a:r>
              <a:rPr lang="en-US" sz="1200" b="1" dirty="0" smtClean="0"/>
              <a:t> </a:t>
            </a:r>
            <a:r>
              <a:rPr lang="en-US" sz="1200" dirty="0" smtClean="0"/>
              <a:t>pager</a:t>
            </a:r>
          </a:p>
          <a:p>
            <a:pPr>
              <a:spcAft>
                <a:spcPts val="600"/>
              </a:spcAft>
            </a:pPr>
            <a:r>
              <a:rPr lang="en-US" sz="1200" dirty="0"/>
              <a:t> </a:t>
            </a:r>
            <a:r>
              <a:rPr lang="en-US" sz="1200" dirty="0" smtClean="0"/>
              <a:t> email</a:t>
            </a:r>
          </a:p>
          <a:p>
            <a:pPr>
              <a:spcAft>
                <a:spcPts val="600"/>
              </a:spcAft>
            </a:pPr>
            <a:r>
              <a:rPr lang="en-US" sz="1200" dirty="0"/>
              <a:t> </a:t>
            </a:r>
            <a:r>
              <a:rPr lang="en-US" sz="1200" dirty="0" smtClean="0"/>
              <a:t> monitoring</a:t>
            </a:r>
          </a:p>
          <a:p>
            <a:pPr>
              <a:spcAft>
                <a:spcPts val="600"/>
              </a:spcAft>
            </a:pPr>
            <a:r>
              <a:rPr lang="en-US" sz="1200" dirty="0"/>
              <a:t> </a:t>
            </a:r>
            <a:r>
              <a:rPr lang="en-US" sz="1200" dirty="0" smtClean="0"/>
              <a:t>   …</a:t>
            </a:r>
            <a:endParaRPr lang="en-US" sz="1200" dirty="0"/>
          </a:p>
        </p:txBody>
      </p:sp>
      <p:cxnSp>
        <p:nvCxnSpPr>
          <p:cNvPr id="49" name="Straight Connector 48"/>
          <p:cNvCxnSpPr/>
          <p:nvPr/>
        </p:nvCxnSpPr>
        <p:spPr>
          <a:xfrm>
            <a:off x="2057400" y="24193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057400" y="26734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056770" y="29278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56140" y="31822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Right Arrow 107"/>
          <p:cNvSpPr/>
          <p:nvPr/>
        </p:nvSpPr>
        <p:spPr>
          <a:xfrm rot="5400000">
            <a:off x="2908515" y="2720637"/>
            <a:ext cx="964993" cy="171721"/>
          </a:xfrm>
          <a:prstGeom prst="rightArrow">
            <a:avLst>
              <a:gd name="adj1" fmla="val 65968"/>
              <a:gd name="adj2" fmla="val 85375"/>
            </a:avLst>
          </a:prstGeom>
          <a:solidFill>
            <a:schemeClr val="bg2">
              <a:lumMod val="20000"/>
              <a:lumOff val="80000"/>
            </a:schemeClr>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8001000" y="2636107"/>
            <a:ext cx="166115" cy="164243"/>
            <a:chOff x="8001000" y="2636107"/>
            <a:chExt cx="166115" cy="164243"/>
          </a:xfrm>
        </p:grpSpPr>
        <p:sp>
          <p:nvSpPr>
            <p:cNvPr id="109" name="Freeform 108"/>
            <p:cNvSpPr/>
            <p:nvPr/>
          </p:nvSpPr>
          <p:spPr>
            <a:xfrm>
              <a:off x="8077200" y="26361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Freeform 109"/>
            <p:cNvSpPr/>
            <p:nvPr/>
          </p:nvSpPr>
          <p:spPr>
            <a:xfrm>
              <a:off x="8001000" y="27123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1" name="Group 10"/>
          <p:cNvGrpSpPr/>
          <p:nvPr/>
        </p:nvGrpSpPr>
        <p:grpSpPr>
          <a:xfrm>
            <a:off x="8001000" y="3550507"/>
            <a:ext cx="166115" cy="164243"/>
            <a:chOff x="8001000" y="3550507"/>
            <a:chExt cx="166115" cy="164243"/>
          </a:xfrm>
        </p:grpSpPr>
        <p:sp>
          <p:nvSpPr>
            <p:cNvPr id="113" name="Freeform 112"/>
            <p:cNvSpPr/>
            <p:nvPr/>
          </p:nvSpPr>
          <p:spPr>
            <a:xfrm>
              <a:off x="8077200" y="35505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Freeform 113"/>
            <p:cNvSpPr/>
            <p:nvPr/>
          </p:nvSpPr>
          <p:spPr>
            <a:xfrm>
              <a:off x="8001000" y="3626707"/>
              <a:ext cx="89915" cy="88043"/>
            </a:xfrm>
            <a:custGeom>
              <a:avLst/>
              <a:gdLst>
                <a:gd name="connsiteX0" fmla="*/ 3206 w 89915"/>
                <a:gd name="connsiteY0" fmla="*/ 0 h 88043"/>
                <a:gd name="connsiteX1" fmla="*/ 8306 w 89915"/>
                <a:gd name="connsiteY1" fmla="*/ 81603 h 88043"/>
                <a:gd name="connsiteX2" fmla="*/ 74613 w 89915"/>
                <a:gd name="connsiteY2" fmla="*/ 81603 h 88043"/>
                <a:gd name="connsiteX3" fmla="*/ 89915 w 89915"/>
                <a:gd name="connsiteY3" fmla="*/ 71403 h 88043"/>
              </a:gdLst>
              <a:ahLst/>
              <a:cxnLst>
                <a:cxn ang="0">
                  <a:pos x="connsiteX0" y="connsiteY0"/>
                </a:cxn>
                <a:cxn ang="0">
                  <a:pos x="connsiteX1" y="connsiteY1"/>
                </a:cxn>
                <a:cxn ang="0">
                  <a:pos x="connsiteX2" y="connsiteY2"/>
                </a:cxn>
                <a:cxn ang="0">
                  <a:pos x="connsiteX3" y="connsiteY3"/>
                </a:cxn>
              </a:cxnLst>
              <a:rect l="l" t="t" r="r" b="b"/>
              <a:pathLst>
                <a:path w="89915" h="88043">
                  <a:moveTo>
                    <a:pt x="3206" y="0"/>
                  </a:moveTo>
                  <a:cubicBezTo>
                    <a:pt x="-195" y="34001"/>
                    <a:pt x="-3595" y="68003"/>
                    <a:pt x="8306" y="81603"/>
                  </a:cubicBezTo>
                  <a:cubicBezTo>
                    <a:pt x="20207" y="95204"/>
                    <a:pt x="61012" y="83303"/>
                    <a:pt x="74613" y="81603"/>
                  </a:cubicBezTo>
                  <a:cubicBezTo>
                    <a:pt x="88214" y="79903"/>
                    <a:pt x="89915" y="71403"/>
                    <a:pt x="89915" y="7140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 name="Freeform 1"/>
          <p:cNvSpPr/>
          <p:nvPr/>
        </p:nvSpPr>
        <p:spPr>
          <a:xfrm>
            <a:off x="7162800" y="1581150"/>
            <a:ext cx="608552" cy="754038"/>
          </a:xfrm>
          <a:custGeom>
            <a:avLst/>
            <a:gdLst>
              <a:gd name="connsiteX0" fmla="*/ 363808 w 608552"/>
              <a:gd name="connsiteY0" fmla="*/ 410091 h 754038"/>
              <a:gd name="connsiteX1" fmla="*/ 601938 w 608552"/>
              <a:gd name="connsiteY1" fmla="*/ 0 h 754038"/>
              <a:gd name="connsiteX2" fmla="*/ 443185 w 608552"/>
              <a:gd name="connsiteY2" fmla="*/ 443163 h 754038"/>
              <a:gd name="connsiteX3" fmla="*/ 608552 w 608552"/>
              <a:gd name="connsiteY3" fmla="*/ 429934 h 754038"/>
              <a:gd name="connsiteX4" fmla="*/ 482873 w 608552"/>
              <a:gd name="connsiteY4" fmla="*/ 502692 h 754038"/>
              <a:gd name="connsiteX5" fmla="*/ 568864 w 608552"/>
              <a:gd name="connsiteY5" fmla="*/ 701123 h 754038"/>
              <a:gd name="connsiteX6" fmla="*/ 423341 w 608552"/>
              <a:gd name="connsiteY6" fmla="*/ 562221 h 754038"/>
              <a:gd name="connsiteX7" fmla="*/ 324120 w 608552"/>
              <a:gd name="connsiteY7" fmla="*/ 754038 h 754038"/>
              <a:gd name="connsiteX8" fmla="*/ 363808 w 608552"/>
              <a:gd name="connsiteY8" fmla="*/ 562221 h 754038"/>
              <a:gd name="connsiteX9" fmla="*/ 0 w 608552"/>
              <a:gd name="connsiteY9" fmla="*/ 681280 h 754038"/>
              <a:gd name="connsiteX10" fmla="*/ 317505 w 608552"/>
              <a:gd name="connsiteY10" fmla="*/ 515921 h 754038"/>
              <a:gd name="connsiteX11" fmla="*/ 99220 w 608552"/>
              <a:gd name="connsiteY11" fmla="*/ 410091 h 754038"/>
              <a:gd name="connsiteX12" fmla="*/ 324120 w 608552"/>
              <a:gd name="connsiteY12" fmla="*/ 443163 h 754038"/>
              <a:gd name="connsiteX13" fmla="*/ 297661 w 608552"/>
              <a:gd name="connsiteY13" fmla="*/ 185202 h 754038"/>
              <a:gd name="connsiteX14" fmla="*/ 363808 w 608552"/>
              <a:gd name="connsiteY14" fmla="*/ 410091 h 75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552" h="754038">
                <a:moveTo>
                  <a:pt x="363808" y="410091"/>
                </a:moveTo>
                <a:lnTo>
                  <a:pt x="601938" y="0"/>
                </a:lnTo>
                <a:lnTo>
                  <a:pt x="443185" y="443163"/>
                </a:lnTo>
                <a:lnTo>
                  <a:pt x="608552" y="429934"/>
                </a:lnTo>
                <a:lnTo>
                  <a:pt x="482873" y="502692"/>
                </a:lnTo>
                <a:lnTo>
                  <a:pt x="568864" y="701123"/>
                </a:lnTo>
                <a:lnTo>
                  <a:pt x="423341" y="562221"/>
                </a:lnTo>
                <a:lnTo>
                  <a:pt x="324120" y="754038"/>
                </a:lnTo>
                <a:lnTo>
                  <a:pt x="363808" y="562221"/>
                </a:lnTo>
                <a:lnTo>
                  <a:pt x="0" y="681280"/>
                </a:lnTo>
                <a:lnTo>
                  <a:pt x="317505" y="515921"/>
                </a:lnTo>
                <a:lnTo>
                  <a:pt x="99220" y="410091"/>
                </a:lnTo>
                <a:lnTo>
                  <a:pt x="324120" y="443163"/>
                </a:lnTo>
                <a:lnTo>
                  <a:pt x="297661" y="185202"/>
                </a:lnTo>
                <a:lnTo>
                  <a:pt x="363808" y="410091"/>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Heart 47"/>
          <p:cNvSpPr/>
          <p:nvPr/>
        </p:nvSpPr>
        <p:spPr>
          <a:xfrm>
            <a:off x="6739351" y="1962150"/>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5278533" y="1654789"/>
            <a:ext cx="1283252" cy="990960"/>
          </a:xfrm>
          <a:custGeom>
            <a:avLst/>
            <a:gdLst>
              <a:gd name="connsiteX0" fmla="*/ 1283252 w 1283252"/>
              <a:gd name="connsiteY0" fmla="*/ 59379 h 1031691"/>
              <a:gd name="connsiteX1" fmla="*/ 304276 w 1283252"/>
              <a:gd name="connsiteY1" fmla="*/ 105679 h 1031691"/>
              <a:gd name="connsiteX2" fmla="*/ 0 w 1283252"/>
              <a:gd name="connsiteY2" fmla="*/ 1031691 h 1031691"/>
              <a:gd name="connsiteX0" fmla="*/ 1283252 w 1283252"/>
              <a:gd name="connsiteY0" fmla="*/ 18648 h 990960"/>
              <a:gd name="connsiteX1" fmla="*/ 310891 w 1283252"/>
              <a:gd name="connsiteY1" fmla="*/ 203850 h 990960"/>
              <a:gd name="connsiteX2" fmla="*/ 0 w 1283252"/>
              <a:gd name="connsiteY2" fmla="*/ 990960 h 990960"/>
            </a:gdLst>
            <a:ahLst/>
            <a:cxnLst>
              <a:cxn ang="0">
                <a:pos x="connsiteX0" y="connsiteY0"/>
              </a:cxn>
              <a:cxn ang="0">
                <a:pos x="connsiteX1" y="connsiteY1"/>
              </a:cxn>
              <a:cxn ang="0">
                <a:pos x="connsiteX2" y="connsiteY2"/>
              </a:cxn>
            </a:cxnLst>
            <a:rect l="l" t="t" r="r" b="b"/>
            <a:pathLst>
              <a:path w="1283252" h="990960">
                <a:moveTo>
                  <a:pt x="1283252" y="18648"/>
                </a:moveTo>
                <a:cubicBezTo>
                  <a:pt x="900701" y="-39228"/>
                  <a:pt x="524766" y="41798"/>
                  <a:pt x="310891" y="203850"/>
                </a:cubicBezTo>
                <a:cubicBezTo>
                  <a:pt x="97016" y="365902"/>
                  <a:pt x="0" y="990960"/>
                  <a:pt x="0" y="990960"/>
                </a:cubicBezTo>
              </a:path>
            </a:pathLst>
          </a:custGeom>
          <a:ln w="19050" cmpd="sng">
            <a:solidFill>
              <a:srgbClr val="262626"/>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ounded Rectangle 42"/>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sp>
        <p:nvSpPr>
          <p:cNvPr id="44" name="Rectangle 43"/>
          <p:cNvSpPr/>
          <p:nvPr/>
        </p:nvSpPr>
        <p:spPr>
          <a:xfrm>
            <a:off x="3458306" y="3678019"/>
            <a:ext cx="2163223"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a:t>
            </a:r>
            <a:br>
              <a:rPr lang="en-US" dirty="0" smtClean="0">
                <a:solidFill>
                  <a:prstClr val="black"/>
                </a:solidFill>
                <a:latin typeface="Calibri"/>
              </a:rPr>
            </a:br>
            <a:r>
              <a:rPr lang="en-US" dirty="0" smtClean="0">
                <a:solidFill>
                  <a:prstClr val="black"/>
                </a:solidFill>
                <a:latin typeface="Calibri"/>
              </a:rPr>
              <a:t>Operation Manager</a:t>
            </a:r>
            <a:endParaRPr lang="en-US" dirty="0">
              <a:solidFill>
                <a:prstClr val="black"/>
              </a:solidFill>
              <a:latin typeface="Calibri"/>
            </a:endParaRPr>
          </a:p>
        </p:txBody>
      </p:sp>
    </p:spTree>
    <p:extLst>
      <p:ext uri="{BB962C8B-B14F-4D97-AF65-F5344CB8AC3E}">
        <p14:creationId xmlns:p14="http://schemas.microsoft.com/office/powerpoint/2010/main" val="23141630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par>
                                <p:cTn id="11" presetID="22" presetClass="entr" presetSubtype="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up)">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grpId="1" nodeType="clickEffect">
                                  <p:stCondLst>
                                    <p:cond delay="0"/>
                                  </p:stCondLst>
                                  <p:childTnLst>
                                    <p:animEffect transition="out" filter="dissolv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wipe(right)">
                                      <p:cBhvr>
                                        <p:cTn id="26" dur="500"/>
                                        <p:tgtEl>
                                          <p:spTgt spid="74"/>
                                        </p:tgtEl>
                                      </p:cBhvr>
                                    </p:animEffect>
                                  </p:childTnLst>
                                </p:cTn>
                              </p:par>
                            </p:childTnLst>
                          </p:cTn>
                        </p:par>
                        <p:par>
                          <p:cTn id="27" fill="hold">
                            <p:stCondLst>
                              <p:cond delay="1000"/>
                            </p:stCondLst>
                            <p:childTnLst>
                              <p:par>
                                <p:cTn id="28" presetID="22" presetClass="entr" presetSubtype="2"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right)">
                                      <p:cBhvr>
                                        <p:cTn id="30" dur="500"/>
                                        <p:tgtEl>
                                          <p:spTgt spid="18"/>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wipe(down)">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wipe(up)">
                                      <p:cBhvr>
                                        <p:cTn id="39" dur="2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8" grpId="0" animBg="1"/>
      <p:bldP spid="2" grpId="0" animBg="1"/>
      <p:bldP spid="2" grpId="1"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42195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smtClean="0"/>
              <a:t>Monitoring VMs </a:t>
            </a:r>
            <a:r>
              <a:rPr lang="en-US" sz="2400" i="1" dirty="0" smtClean="0"/>
              <a:t>(Elastic Runtime Example)</a:t>
            </a:r>
            <a:endParaRPr lang="en-US" sz="2800" i="1" dirty="0"/>
          </a:p>
        </p:txBody>
      </p:sp>
      <p:sp>
        <p:nvSpPr>
          <p:cNvPr id="6" name="Rounded Rectangle 5"/>
          <p:cNvSpPr/>
          <p:nvPr/>
        </p:nvSpPr>
        <p:spPr>
          <a:xfrm>
            <a:off x="5943600" y="1200150"/>
            <a:ext cx="28569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27" name="Rounded Rectangle 26"/>
          <p:cNvSpPr>
            <a:spLocks noChangeArrowheads="1"/>
          </p:cNvSpPr>
          <p:nvPr/>
        </p:nvSpPr>
        <p:spPr bwMode="auto">
          <a:xfrm>
            <a:off x="1943954" y="1733550"/>
            <a:ext cx="1533402" cy="2057400"/>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t" anchorCtr="0"/>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1997422" y="1766961"/>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a:spLocks noChangeArrowheads="1"/>
          </p:cNvSpPr>
          <p:nvPr/>
        </p:nvSpPr>
        <p:spPr bwMode="auto">
          <a:xfrm>
            <a:off x="6400799" y="1428750"/>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Messaging</a:t>
            </a:r>
            <a:endParaRPr lang="en-US" sz="1200" b="1" dirty="0">
              <a:solidFill>
                <a:schemeClr val="bg1"/>
              </a:solidFill>
              <a:latin typeface="+mn-lt"/>
              <a:ea typeface="+mn-ea"/>
            </a:endParaRPr>
          </a:p>
        </p:txBody>
      </p:sp>
      <p:sp>
        <p:nvSpPr>
          <p:cNvPr id="95" name="Teardrop 133"/>
          <p:cNvSpPr/>
          <p:nvPr/>
        </p:nvSpPr>
        <p:spPr>
          <a:xfrm rot="11254553">
            <a:off x="6947061" y="1965001"/>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ounded Rectangle 64"/>
          <p:cNvSpPr>
            <a:spLocks noChangeArrowheads="1"/>
          </p:cNvSpPr>
          <p:nvPr/>
        </p:nvSpPr>
        <p:spPr bwMode="auto">
          <a:xfrm>
            <a:off x="6400799" y="3181350"/>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Cloud Controller</a:t>
            </a:r>
            <a:endParaRPr lang="en-US" sz="1200" b="1" dirty="0">
              <a:solidFill>
                <a:schemeClr val="bg1"/>
              </a:solidFill>
              <a:latin typeface="+mn-lt"/>
              <a:ea typeface="+mn-ea"/>
            </a:endParaRPr>
          </a:p>
        </p:txBody>
      </p:sp>
      <p:sp>
        <p:nvSpPr>
          <p:cNvPr id="66" name="Rectangle 76"/>
          <p:cNvSpPr/>
          <p:nvPr/>
        </p:nvSpPr>
        <p:spPr>
          <a:xfrm>
            <a:off x="6811318" y="36776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53200" y="15049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nvGrpSpPr>
          <p:cNvPr id="2" name="Group 1"/>
          <p:cNvGrpSpPr/>
          <p:nvPr/>
        </p:nvGrpSpPr>
        <p:grpSpPr>
          <a:xfrm>
            <a:off x="6400799" y="2297686"/>
            <a:ext cx="2160515" cy="807464"/>
            <a:chOff x="6400799" y="2297686"/>
            <a:chExt cx="2160515" cy="807464"/>
          </a:xfrm>
        </p:grpSpPr>
        <p:sp>
          <p:nvSpPr>
            <p:cNvPr id="86" name="Rounded Rectangle 85"/>
            <p:cNvSpPr>
              <a:spLocks noChangeArrowheads="1"/>
            </p:cNvSpPr>
            <p:nvPr/>
          </p:nvSpPr>
          <p:spPr bwMode="auto">
            <a:xfrm>
              <a:off x="6400799" y="2297686"/>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DEA</a:t>
              </a:r>
              <a:endParaRPr lang="en-US" sz="1200" b="1" dirty="0">
                <a:solidFill>
                  <a:schemeClr val="bg1"/>
                </a:solidFill>
                <a:latin typeface="+mn-lt"/>
                <a:ea typeface="+mn-ea"/>
              </a:endParaRPr>
            </a:p>
          </p:txBody>
        </p:sp>
        <p:sp>
          <p:nvSpPr>
            <p:cNvPr id="60" name="Oval 170"/>
            <p:cNvSpPr/>
            <p:nvPr/>
          </p:nvSpPr>
          <p:spPr>
            <a:xfrm>
              <a:off x="7166120"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6553200" y="23431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85" name="Rectangle 84"/>
          <p:cNvSpPr/>
          <p:nvPr/>
        </p:nvSpPr>
        <p:spPr>
          <a:xfrm>
            <a:off x="6553200" y="32575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 name="Freeform 46"/>
          <p:cNvSpPr/>
          <p:nvPr/>
        </p:nvSpPr>
        <p:spPr>
          <a:xfrm>
            <a:off x="3468370" y="2266949"/>
            <a:ext cx="638163" cy="385127"/>
          </a:xfrm>
          <a:custGeom>
            <a:avLst/>
            <a:gdLst>
              <a:gd name="connsiteX0" fmla="*/ 637568 w 638163"/>
              <a:gd name="connsiteY0" fmla="*/ 754822 h 754822"/>
              <a:gd name="connsiteX1" fmla="*/ 535557 w 638163"/>
              <a:gd name="connsiteY1" fmla="*/ 290709 h 754822"/>
              <a:gd name="connsiteX2" fmla="*/ 0 w 638163"/>
              <a:gd name="connsiteY2" fmla="*/ 0 h 754822"/>
            </a:gdLst>
            <a:ahLst/>
            <a:cxnLst>
              <a:cxn ang="0">
                <a:pos x="connsiteX0" y="connsiteY0"/>
              </a:cxn>
              <a:cxn ang="0">
                <a:pos x="connsiteX1" y="connsiteY1"/>
              </a:cxn>
              <a:cxn ang="0">
                <a:pos x="connsiteX2" y="connsiteY2"/>
              </a:cxn>
            </a:cxnLst>
            <a:rect l="l" t="t" r="r" b="b"/>
            <a:pathLst>
              <a:path w="638163" h="754822">
                <a:moveTo>
                  <a:pt x="637568" y="754822"/>
                </a:moveTo>
                <a:cubicBezTo>
                  <a:pt x="639693" y="585667"/>
                  <a:pt x="641818" y="416513"/>
                  <a:pt x="535557" y="290709"/>
                </a:cubicBezTo>
                <a:cubicBezTo>
                  <a:pt x="429296" y="164905"/>
                  <a:pt x="0" y="0"/>
                  <a:pt x="0" y="0"/>
                </a:cubicBezTo>
              </a:path>
            </a:pathLst>
          </a:custGeom>
          <a:ln w="19050" cmpd="sng">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ounded Rectangle 91"/>
          <p:cNvSpPr>
            <a:spLocks noChangeArrowheads="1"/>
          </p:cNvSpPr>
          <p:nvPr/>
        </p:nvSpPr>
        <p:spPr bwMode="auto">
          <a:xfrm>
            <a:off x="2057400" y="2114550"/>
            <a:ext cx="1219200" cy="1600200"/>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200" b="1" dirty="0" smtClean="0"/>
              <a:t>Responders:</a:t>
            </a:r>
          </a:p>
          <a:p>
            <a:pPr>
              <a:spcAft>
                <a:spcPts val="600"/>
              </a:spcAft>
            </a:pPr>
            <a:r>
              <a:rPr lang="en-US" sz="1200" b="1" dirty="0"/>
              <a:t> </a:t>
            </a:r>
            <a:r>
              <a:rPr lang="en-US" sz="1200" b="1" dirty="0" smtClean="0"/>
              <a:t> </a:t>
            </a:r>
            <a:r>
              <a:rPr lang="en-US" sz="1200" dirty="0" smtClean="0"/>
              <a:t>pager</a:t>
            </a:r>
          </a:p>
          <a:p>
            <a:pPr>
              <a:spcAft>
                <a:spcPts val="600"/>
              </a:spcAft>
            </a:pPr>
            <a:r>
              <a:rPr lang="en-US" sz="1200" dirty="0"/>
              <a:t> </a:t>
            </a:r>
            <a:r>
              <a:rPr lang="en-US" sz="1200" dirty="0" smtClean="0"/>
              <a:t> email</a:t>
            </a:r>
          </a:p>
          <a:p>
            <a:pPr>
              <a:spcAft>
                <a:spcPts val="600"/>
              </a:spcAft>
            </a:pPr>
            <a:r>
              <a:rPr lang="en-US" sz="1200" dirty="0"/>
              <a:t> </a:t>
            </a:r>
            <a:r>
              <a:rPr lang="en-US" sz="1200" dirty="0" smtClean="0"/>
              <a:t> monitoring</a:t>
            </a:r>
          </a:p>
          <a:p>
            <a:pPr>
              <a:spcAft>
                <a:spcPts val="600"/>
              </a:spcAft>
            </a:pPr>
            <a:r>
              <a:rPr lang="en-US" sz="1200" dirty="0"/>
              <a:t> </a:t>
            </a:r>
            <a:r>
              <a:rPr lang="en-US" sz="1200" dirty="0" smtClean="0"/>
              <a:t> </a:t>
            </a:r>
            <a:r>
              <a:rPr lang="en-US" sz="1200" dirty="0" err="1" smtClean="0"/>
              <a:t>resurrector</a:t>
            </a:r>
            <a:endParaRPr lang="en-US" sz="1200" dirty="0" smtClean="0"/>
          </a:p>
          <a:p>
            <a:pPr>
              <a:spcAft>
                <a:spcPts val="600"/>
              </a:spcAft>
            </a:pPr>
            <a:r>
              <a:rPr lang="en-US" sz="1200" dirty="0"/>
              <a:t> </a:t>
            </a:r>
            <a:r>
              <a:rPr lang="en-US" sz="1200" dirty="0" smtClean="0"/>
              <a:t>   …</a:t>
            </a:r>
            <a:endParaRPr lang="en-US" sz="1200" dirty="0"/>
          </a:p>
        </p:txBody>
      </p:sp>
      <p:cxnSp>
        <p:nvCxnSpPr>
          <p:cNvPr id="49" name="Straight Connector 48"/>
          <p:cNvCxnSpPr/>
          <p:nvPr/>
        </p:nvCxnSpPr>
        <p:spPr>
          <a:xfrm>
            <a:off x="2057400" y="24193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2057400" y="26734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2056770" y="29278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056140" y="31822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Right Arrow 107"/>
          <p:cNvSpPr/>
          <p:nvPr/>
        </p:nvSpPr>
        <p:spPr>
          <a:xfrm rot="5400000">
            <a:off x="2848036" y="2781115"/>
            <a:ext cx="1085949" cy="171721"/>
          </a:xfrm>
          <a:prstGeom prst="rightArrow">
            <a:avLst>
              <a:gd name="adj1" fmla="val 65968"/>
              <a:gd name="adj2" fmla="val 85375"/>
            </a:avLst>
          </a:prstGeom>
          <a:solidFill>
            <a:schemeClr val="bg2">
              <a:lumMod val="20000"/>
              <a:lumOff val="80000"/>
            </a:schemeClr>
          </a:solidFill>
          <a:ln w="127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a:stCxn id="25" idx="1"/>
          </p:cNvCxnSpPr>
          <p:nvPr/>
        </p:nvCxnSpPr>
        <p:spPr>
          <a:xfrm flipH="1">
            <a:off x="5486400" y="1657350"/>
            <a:ext cx="1066800" cy="106680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83" idx="1"/>
            <a:endCxn id="61" idx="3"/>
          </p:cNvCxnSpPr>
          <p:nvPr/>
        </p:nvCxnSpPr>
        <p:spPr>
          <a:xfrm flipH="1">
            <a:off x="5509905" y="2495550"/>
            <a:ext cx="1043295" cy="37516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85" idx="1"/>
          </p:cNvCxnSpPr>
          <p:nvPr/>
        </p:nvCxnSpPr>
        <p:spPr>
          <a:xfrm flipH="1" flipV="1">
            <a:off x="5486400" y="3028950"/>
            <a:ext cx="1066800" cy="38100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2057400" y="3430350"/>
            <a:ext cx="12192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1" name="Group 50"/>
          <p:cNvGrpSpPr/>
          <p:nvPr/>
        </p:nvGrpSpPr>
        <p:grpSpPr>
          <a:xfrm>
            <a:off x="3976503" y="1794381"/>
            <a:ext cx="1533402" cy="443726"/>
            <a:chOff x="5181600" y="2326964"/>
            <a:chExt cx="1533402" cy="443726"/>
          </a:xfrm>
        </p:grpSpPr>
        <p:sp>
          <p:nvSpPr>
            <p:cNvPr id="52" name="Rounded Rectangle 5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5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p:cNvCxnSpPr/>
          <p:nvPr/>
        </p:nvCxnSpPr>
        <p:spPr>
          <a:xfrm>
            <a:off x="3505200" y="1885950"/>
            <a:ext cx="45720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2" idx="3"/>
            <a:endCxn id="64" idx="1"/>
          </p:cNvCxnSpPr>
          <p:nvPr/>
        </p:nvCxnSpPr>
        <p:spPr>
          <a:xfrm flipV="1">
            <a:off x="5509905" y="1771650"/>
            <a:ext cx="205095" cy="244594"/>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5715000" y="1504950"/>
            <a:ext cx="381000" cy="5334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tIns="0" bIns="0" anchor="b"/>
          <a:lstStyle/>
          <a:p>
            <a:pPr algn="ctr" fontAlgn="auto">
              <a:spcBef>
                <a:spcPts val="0"/>
              </a:spcBef>
              <a:spcAft>
                <a:spcPts val="0"/>
              </a:spcAft>
              <a:defRPr/>
            </a:pPr>
            <a:r>
              <a:rPr lang="en-US" sz="1600" dirty="0">
                <a:solidFill>
                  <a:srgbClr val="008881"/>
                </a:solidFill>
              </a:rPr>
              <a:t>(</a:t>
            </a:r>
            <a:r>
              <a:rPr lang="en-US" sz="1600" dirty="0" smtClean="0">
                <a:solidFill>
                  <a:srgbClr val="008881"/>
                </a:solidFill>
              </a:rPr>
              <a:t>CPI)</a:t>
            </a:r>
            <a:endParaRPr lang="en-US" sz="1600" dirty="0">
              <a:solidFill>
                <a:srgbClr val="008881"/>
              </a:solidFill>
            </a:endParaRPr>
          </a:p>
        </p:txBody>
      </p:sp>
      <p:grpSp>
        <p:nvGrpSpPr>
          <p:cNvPr id="67" name="Group 66"/>
          <p:cNvGrpSpPr/>
          <p:nvPr/>
        </p:nvGrpSpPr>
        <p:grpSpPr>
          <a:xfrm>
            <a:off x="2667000" y="1316558"/>
            <a:ext cx="963725" cy="416992"/>
            <a:chOff x="6594878" y="1121740"/>
            <a:chExt cx="963725" cy="416992"/>
          </a:xfrm>
        </p:grpSpPr>
        <p:sp>
          <p:nvSpPr>
            <p:cNvPr id="68" name="Rounded Rectangle 67"/>
            <p:cNvSpPr/>
            <p:nvPr/>
          </p:nvSpPr>
          <p:spPr>
            <a:xfrm>
              <a:off x="6937291" y="1121740"/>
              <a:ext cx="329447" cy="219564"/>
            </a:xfrm>
            <a:custGeom>
              <a:avLst/>
              <a:gdLst/>
              <a:ahLst/>
              <a:cxnLst/>
              <a:rect l="l" t="t" r="r" b="b"/>
              <a:pathLst>
                <a:path w="1555750" h="1036848">
                  <a:moveTo>
                    <a:pt x="284757" y="929116"/>
                  </a:moveTo>
                  <a:cubicBezTo>
                    <a:pt x="271129" y="929116"/>
                    <a:pt x="260083" y="940163"/>
                    <a:pt x="260082" y="953791"/>
                  </a:cubicBezTo>
                  <a:cubicBezTo>
                    <a:pt x="260083" y="967418"/>
                    <a:pt x="271129" y="978465"/>
                    <a:pt x="284757" y="978465"/>
                  </a:cubicBezTo>
                  <a:lnTo>
                    <a:pt x="455719" y="978466"/>
                  </a:lnTo>
                  <a:cubicBezTo>
                    <a:pt x="469347" y="978466"/>
                    <a:pt x="480394" y="967419"/>
                    <a:pt x="480394" y="953791"/>
                  </a:cubicBezTo>
                  <a:lnTo>
                    <a:pt x="480395" y="953791"/>
                  </a:lnTo>
                  <a:cubicBezTo>
                    <a:pt x="480395" y="940163"/>
                    <a:pt x="469348" y="929116"/>
                    <a:pt x="455720" y="929116"/>
                  </a:cubicBezTo>
                  <a:close/>
                  <a:moveTo>
                    <a:pt x="284757" y="820872"/>
                  </a:moveTo>
                  <a:cubicBezTo>
                    <a:pt x="271129" y="820872"/>
                    <a:pt x="260083" y="831919"/>
                    <a:pt x="260082" y="845547"/>
                  </a:cubicBezTo>
                  <a:cubicBezTo>
                    <a:pt x="260083" y="859174"/>
                    <a:pt x="271129" y="870221"/>
                    <a:pt x="284757" y="870221"/>
                  </a:cubicBezTo>
                  <a:lnTo>
                    <a:pt x="897679" y="870222"/>
                  </a:lnTo>
                  <a:cubicBezTo>
                    <a:pt x="911307" y="870222"/>
                    <a:pt x="922354" y="859175"/>
                    <a:pt x="922354" y="845547"/>
                  </a:cubicBezTo>
                  <a:lnTo>
                    <a:pt x="922355" y="845547"/>
                  </a:lnTo>
                  <a:cubicBezTo>
                    <a:pt x="922355" y="831919"/>
                    <a:pt x="911308" y="820872"/>
                    <a:pt x="897680" y="820872"/>
                  </a:cubicBezTo>
                  <a:close/>
                  <a:moveTo>
                    <a:pt x="284757" y="712628"/>
                  </a:moveTo>
                  <a:cubicBezTo>
                    <a:pt x="271129" y="712628"/>
                    <a:pt x="260083" y="723675"/>
                    <a:pt x="260082" y="737303"/>
                  </a:cubicBezTo>
                  <a:cubicBezTo>
                    <a:pt x="260083" y="750930"/>
                    <a:pt x="271129" y="761977"/>
                    <a:pt x="284757" y="761977"/>
                  </a:cubicBezTo>
                  <a:lnTo>
                    <a:pt x="897679" y="761978"/>
                  </a:lnTo>
                  <a:cubicBezTo>
                    <a:pt x="911307" y="761978"/>
                    <a:pt x="922354" y="750931"/>
                    <a:pt x="922354" y="737303"/>
                  </a:cubicBezTo>
                  <a:lnTo>
                    <a:pt x="922355" y="737303"/>
                  </a:lnTo>
                  <a:cubicBezTo>
                    <a:pt x="922355" y="723675"/>
                    <a:pt x="911308" y="712628"/>
                    <a:pt x="897680" y="712628"/>
                  </a:cubicBezTo>
                  <a:close/>
                  <a:moveTo>
                    <a:pt x="781318" y="0"/>
                  </a:moveTo>
                  <a:lnTo>
                    <a:pt x="1491982" y="0"/>
                  </a:lnTo>
                  <a:cubicBezTo>
                    <a:pt x="1527200" y="0"/>
                    <a:pt x="1555750" y="28550"/>
                    <a:pt x="1555750" y="63768"/>
                  </a:cubicBezTo>
                  <a:lnTo>
                    <a:pt x="1555750" y="318835"/>
                  </a:lnTo>
                  <a:cubicBezTo>
                    <a:pt x="1555750" y="354053"/>
                    <a:pt x="1527200" y="382603"/>
                    <a:pt x="1491982" y="382603"/>
                  </a:cubicBezTo>
                  <a:lnTo>
                    <a:pt x="1131919" y="382603"/>
                  </a:lnTo>
                  <a:cubicBezTo>
                    <a:pt x="1104333" y="519908"/>
                    <a:pt x="739336" y="555028"/>
                    <a:pt x="734737" y="654245"/>
                  </a:cubicBezTo>
                  <a:lnTo>
                    <a:pt x="1118669" y="654245"/>
                  </a:lnTo>
                  <a:cubicBezTo>
                    <a:pt x="1153887" y="654245"/>
                    <a:pt x="1182437" y="682795"/>
                    <a:pt x="1182437" y="718013"/>
                  </a:cubicBezTo>
                  <a:lnTo>
                    <a:pt x="1182437" y="973080"/>
                  </a:lnTo>
                  <a:cubicBezTo>
                    <a:pt x="1182437" y="1008298"/>
                    <a:pt x="1153887" y="1036848"/>
                    <a:pt x="1118669" y="1036848"/>
                  </a:cubicBezTo>
                  <a:lnTo>
                    <a:pt x="63768" y="1036848"/>
                  </a:lnTo>
                  <a:cubicBezTo>
                    <a:pt x="28550" y="1036848"/>
                    <a:pt x="0" y="1008298"/>
                    <a:pt x="0" y="973080"/>
                  </a:cubicBezTo>
                  <a:lnTo>
                    <a:pt x="0" y="718013"/>
                  </a:lnTo>
                  <a:cubicBezTo>
                    <a:pt x="0" y="682795"/>
                    <a:pt x="28550" y="654245"/>
                    <a:pt x="63768" y="654245"/>
                  </a:cubicBezTo>
                  <a:lnTo>
                    <a:pt x="554063" y="654245"/>
                  </a:lnTo>
                  <a:cubicBezTo>
                    <a:pt x="563786" y="492284"/>
                    <a:pt x="906135" y="481714"/>
                    <a:pt x="949468" y="382603"/>
                  </a:cubicBezTo>
                  <a:lnTo>
                    <a:pt x="781318" y="382603"/>
                  </a:lnTo>
                  <a:cubicBezTo>
                    <a:pt x="746100" y="382603"/>
                    <a:pt x="717550" y="354053"/>
                    <a:pt x="717550" y="318835"/>
                  </a:cubicBezTo>
                  <a:lnTo>
                    <a:pt x="717550" y="63768"/>
                  </a:lnTo>
                  <a:cubicBezTo>
                    <a:pt x="717550" y="28550"/>
                    <a:pt x="746100" y="0"/>
                    <a:pt x="78131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6594878" y="1284816"/>
              <a:ext cx="963725" cy="253916"/>
            </a:xfrm>
            <a:prstGeom prst="rect">
              <a:avLst/>
            </a:prstGeom>
            <a:noFill/>
          </p:spPr>
          <p:txBody>
            <a:bodyPr wrap="none" rtlCol="0">
              <a:spAutoFit/>
            </a:bodyPr>
            <a:lstStyle/>
            <a:p>
              <a:pPr algn="ctr"/>
              <a:r>
                <a:rPr lang="en-US" sz="1050" b="1" dirty="0" smtClean="0">
                  <a:solidFill>
                    <a:schemeClr val="bg2"/>
                  </a:solidFill>
                </a:rPr>
                <a:t>Actual State</a:t>
              </a:r>
            </a:p>
          </p:txBody>
        </p:sp>
      </p:grpSp>
      <p:cxnSp>
        <p:nvCxnSpPr>
          <p:cNvPr id="70" name="Straight Arrow Connector 69"/>
          <p:cNvCxnSpPr/>
          <p:nvPr/>
        </p:nvCxnSpPr>
        <p:spPr>
          <a:xfrm flipH="1">
            <a:off x="3505200" y="1962150"/>
            <a:ext cx="45720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1752600" y="1316558"/>
            <a:ext cx="1047083" cy="416992"/>
            <a:chOff x="5638800" y="1121740"/>
            <a:chExt cx="1047083" cy="416992"/>
          </a:xfrm>
        </p:grpSpPr>
        <p:sp>
          <p:nvSpPr>
            <p:cNvPr id="75" name="Rounded Rectangle 42"/>
            <p:cNvSpPr/>
            <p:nvPr/>
          </p:nvSpPr>
          <p:spPr>
            <a:xfrm>
              <a:off x="5966682" y="112174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6" name="TextBox 75"/>
            <p:cNvSpPr txBox="1"/>
            <p:nvPr/>
          </p:nvSpPr>
          <p:spPr>
            <a:xfrm>
              <a:off x="5638800" y="1284816"/>
              <a:ext cx="1047083" cy="253916"/>
            </a:xfrm>
            <a:prstGeom prst="rect">
              <a:avLst/>
            </a:prstGeom>
            <a:noFill/>
          </p:spPr>
          <p:txBody>
            <a:bodyPr wrap="none" rtlCol="0">
              <a:spAutoFit/>
            </a:bodyPr>
            <a:lstStyle/>
            <a:p>
              <a:pPr algn="ctr"/>
              <a:r>
                <a:rPr lang="en-US" sz="1050" b="1" dirty="0" smtClean="0">
                  <a:solidFill>
                    <a:schemeClr val="bg2"/>
                  </a:solidFill>
                </a:rPr>
                <a:t>Desired State</a:t>
              </a:r>
            </a:p>
          </p:txBody>
        </p:sp>
      </p:grpSp>
      <p:sp>
        <p:nvSpPr>
          <p:cNvPr id="56" name="Rounded Rectangle 42"/>
          <p:cNvSpPr/>
          <p:nvPr/>
        </p:nvSpPr>
        <p:spPr>
          <a:xfrm>
            <a:off x="2930032" y="1316870"/>
            <a:ext cx="408500" cy="219564"/>
          </a:xfrm>
          <a:custGeom>
            <a:avLst/>
            <a:gdLst/>
            <a:ahLst/>
            <a:cxnLst/>
            <a:rect l="l" t="t" r="r" b="b"/>
            <a:pathLst>
              <a:path w="1929063" h="1036848">
                <a:moveTo>
                  <a:pt x="658070" y="929116"/>
                </a:moveTo>
                <a:cubicBezTo>
                  <a:pt x="644442" y="929116"/>
                  <a:pt x="633396" y="940163"/>
                  <a:pt x="633395" y="953791"/>
                </a:cubicBezTo>
                <a:cubicBezTo>
                  <a:pt x="633396" y="967418"/>
                  <a:pt x="644442" y="978465"/>
                  <a:pt x="658070" y="978465"/>
                </a:cubicBezTo>
                <a:lnTo>
                  <a:pt x="829032" y="978466"/>
                </a:lnTo>
                <a:cubicBezTo>
                  <a:pt x="842660" y="978466"/>
                  <a:pt x="853707" y="967419"/>
                  <a:pt x="853707" y="953791"/>
                </a:cubicBezTo>
                <a:lnTo>
                  <a:pt x="853708" y="953791"/>
                </a:lnTo>
                <a:cubicBezTo>
                  <a:pt x="853708" y="940163"/>
                  <a:pt x="842661" y="929116"/>
                  <a:pt x="829033" y="929116"/>
                </a:cubicBezTo>
                <a:close/>
                <a:moveTo>
                  <a:pt x="658070" y="820872"/>
                </a:moveTo>
                <a:cubicBezTo>
                  <a:pt x="644442" y="820872"/>
                  <a:pt x="633396" y="831919"/>
                  <a:pt x="633395" y="845547"/>
                </a:cubicBezTo>
                <a:cubicBezTo>
                  <a:pt x="633396" y="859174"/>
                  <a:pt x="644442" y="870221"/>
                  <a:pt x="658070" y="870221"/>
                </a:cubicBezTo>
                <a:lnTo>
                  <a:pt x="1270992" y="870222"/>
                </a:lnTo>
                <a:cubicBezTo>
                  <a:pt x="1284620" y="870222"/>
                  <a:pt x="1295667" y="859175"/>
                  <a:pt x="1295667" y="845547"/>
                </a:cubicBezTo>
                <a:lnTo>
                  <a:pt x="1295668" y="845547"/>
                </a:lnTo>
                <a:cubicBezTo>
                  <a:pt x="1295668" y="831919"/>
                  <a:pt x="1284621" y="820872"/>
                  <a:pt x="1270993" y="820872"/>
                </a:cubicBezTo>
                <a:close/>
                <a:moveTo>
                  <a:pt x="658070" y="712628"/>
                </a:moveTo>
                <a:cubicBezTo>
                  <a:pt x="644442" y="712628"/>
                  <a:pt x="633396" y="723675"/>
                  <a:pt x="633395" y="737303"/>
                </a:cubicBezTo>
                <a:cubicBezTo>
                  <a:pt x="633396" y="750930"/>
                  <a:pt x="644442" y="761977"/>
                  <a:pt x="658070" y="761977"/>
                </a:cubicBezTo>
                <a:lnTo>
                  <a:pt x="1270992" y="761978"/>
                </a:lnTo>
                <a:cubicBezTo>
                  <a:pt x="1284620" y="761978"/>
                  <a:pt x="1295667" y="750931"/>
                  <a:pt x="1295667" y="737303"/>
                </a:cubicBezTo>
                <a:lnTo>
                  <a:pt x="1295668" y="737303"/>
                </a:lnTo>
                <a:cubicBezTo>
                  <a:pt x="1295668" y="723675"/>
                  <a:pt x="1284621" y="712628"/>
                  <a:pt x="1270993" y="712628"/>
                </a:cubicBezTo>
                <a:close/>
                <a:moveTo>
                  <a:pt x="63768" y="0"/>
                </a:moveTo>
                <a:lnTo>
                  <a:pt x="774432" y="0"/>
                </a:lnTo>
                <a:cubicBezTo>
                  <a:pt x="809650" y="0"/>
                  <a:pt x="838200" y="28550"/>
                  <a:pt x="838200" y="63768"/>
                </a:cubicBezTo>
                <a:lnTo>
                  <a:pt x="838200" y="318835"/>
                </a:lnTo>
                <a:cubicBezTo>
                  <a:pt x="838200" y="354053"/>
                  <a:pt x="809650" y="382603"/>
                  <a:pt x="774432" y="382603"/>
                </a:cubicBezTo>
                <a:lnTo>
                  <a:pt x="607667" y="382603"/>
                </a:lnTo>
                <a:cubicBezTo>
                  <a:pt x="642504" y="463629"/>
                  <a:pt x="876046" y="485690"/>
                  <a:pt x="964567" y="580649"/>
                </a:cubicBezTo>
                <a:cubicBezTo>
                  <a:pt x="1052866" y="485701"/>
                  <a:pt x="1286545" y="463656"/>
                  <a:pt x="1321395" y="382603"/>
                </a:cubicBezTo>
                <a:lnTo>
                  <a:pt x="1154631" y="382603"/>
                </a:lnTo>
                <a:cubicBezTo>
                  <a:pt x="1119413" y="382603"/>
                  <a:pt x="1090863" y="354053"/>
                  <a:pt x="1090863" y="318835"/>
                </a:cubicBezTo>
                <a:lnTo>
                  <a:pt x="1090863" y="63768"/>
                </a:lnTo>
                <a:cubicBezTo>
                  <a:pt x="1090863" y="28550"/>
                  <a:pt x="1119413" y="0"/>
                  <a:pt x="1154631" y="0"/>
                </a:cubicBezTo>
                <a:lnTo>
                  <a:pt x="1865295" y="0"/>
                </a:lnTo>
                <a:cubicBezTo>
                  <a:pt x="1900513" y="0"/>
                  <a:pt x="1929063" y="28550"/>
                  <a:pt x="1929063" y="63768"/>
                </a:cubicBezTo>
                <a:lnTo>
                  <a:pt x="1929063" y="318835"/>
                </a:lnTo>
                <a:cubicBezTo>
                  <a:pt x="1929063" y="354053"/>
                  <a:pt x="1900513" y="382603"/>
                  <a:pt x="1865295" y="382603"/>
                </a:cubicBezTo>
                <a:lnTo>
                  <a:pt x="1505254" y="382603"/>
                </a:lnTo>
                <a:cubicBezTo>
                  <a:pt x="1477654" y="519908"/>
                  <a:pt x="1112668" y="555028"/>
                  <a:pt x="1108050" y="654245"/>
                </a:cubicBezTo>
                <a:lnTo>
                  <a:pt x="1491982" y="654245"/>
                </a:lnTo>
                <a:cubicBezTo>
                  <a:pt x="1527200" y="654245"/>
                  <a:pt x="1555750" y="682795"/>
                  <a:pt x="1555750" y="718013"/>
                </a:cubicBezTo>
                <a:lnTo>
                  <a:pt x="1555750" y="973080"/>
                </a:lnTo>
                <a:cubicBezTo>
                  <a:pt x="1555750" y="1008298"/>
                  <a:pt x="1527200" y="1036848"/>
                  <a:pt x="1491982" y="1036848"/>
                </a:cubicBezTo>
                <a:lnTo>
                  <a:pt x="437081" y="1036848"/>
                </a:lnTo>
                <a:cubicBezTo>
                  <a:pt x="401863" y="1036848"/>
                  <a:pt x="373313" y="1008298"/>
                  <a:pt x="373313" y="973080"/>
                </a:cubicBezTo>
                <a:lnTo>
                  <a:pt x="373313" y="718013"/>
                </a:lnTo>
                <a:cubicBezTo>
                  <a:pt x="373313" y="682795"/>
                  <a:pt x="401863" y="654245"/>
                  <a:pt x="437081" y="654245"/>
                </a:cubicBezTo>
                <a:lnTo>
                  <a:pt x="821012" y="654245"/>
                </a:lnTo>
                <a:cubicBezTo>
                  <a:pt x="816395" y="555028"/>
                  <a:pt x="451408" y="519908"/>
                  <a:pt x="423808" y="382603"/>
                </a:cubicBezTo>
                <a:lnTo>
                  <a:pt x="63768" y="382603"/>
                </a:lnTo>
                <a:cubicBezTo>
                  <a:pt x="28550" y="382603"/>
                  <a:pt x="0" y="354053"/>
                  <a:pt x="0" y="318835"/>
                </a:cubicBezTo>
                <a:lnTo>
                  <a:pt x="0" y="63768"/>
                </a:lnTo>
                <a:cubicBezTo>
                  <a:pt x="0" y="28550"/>
                  <a:pt x="28550" y="0"/>
                  <a:pt x="63768" y="0"/>
                </a:cubicBez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nvGrpSpPr>
          <p:cNvPr id="77" name="Group 76"/>
          <p:cNvGrpSpPr/>
          <p:nvPr/>
        </p:nvGrpSpPr>
        <p:grpSpPr>
          <a:xfrm>
            <a:off x="6400799" y="2301908"/>
            <a:ext cx="2160515" cy="807464"/>
            <a:chOff x="6400799" y="2297686"/>
            <a:chExt cx="2160515" cy="807464"/>
          </a:xfrm>
        </p:grpSpPr>
        <p:sp>
          <p:nvSpPr>
            <p:cNvPr id="78" name="Rounded Rectangle 77"/>
            <p:cNvSpPr>
              <a:spLocks noChangeArrowheads="1"/>
            </p:cNvSpPr>
            <p:nvPr/>
          </p:nvSpPr>
          <p:spPr bwMode="auto">
            <a:xfrm>
              <a:off x="6400799" y="2297686"/>
              <a:ext cx="2160515"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0" rIns="0" bIns="91440" anchor="b" anchorCtr="0"/>
            <a:lstStyle/>
            <a:p>
              <a:pPr algn="ctr" fontAlgn="auto">
                <a:spcBef>
                  <a:spcPts val="0"/>
                </a:spcBef>
                <a:spcAft>
                  <a:spcPts val="0"/>
                </a:spcAft>
                <a:defRPr/>
              </a:pPr>
              <a:r>
                <a:rPr lang="en-US" sz="1200" b="1" dirty="0" smtClean="0">
                  <a:solidFill>
                    <a:schemeClr val="bg1"/>
                  </a:solidFill>
                  <a:latin typeface="+mn-lt"/>
                  <a:ea typeface="+mn-ea"/>
                </a:rPr>
                <a:t>      DEA</a:t>
              </a:r>
              <a:endParaRPr lang="en-US" sz="1200" b="1" dirty="0">
                <a:solidFill>
                  <a:schemeClr val="bg1"/>
                </a:solidFill>
                <a:latin typeface="+mn-lt"/>
                <a:ea typeface="+mn-ea"/>
              </a:endParaRPr>
            </a:p>
          </p:txBody>
        </p:sp>
        <p:sp>
          <p:nvSpPr>
            <p:cNvPr id="79" name="Oval 170"/>
            <p:cNvSpPr/>
            <p:nvPr/>
          </p:nvSpPr>
          <p:spPr>
            <a:xfrm>
              <a:off x="7166120" y="28067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6553200" y="2343150"/>
              <a:ext cx="304800" cy="304800"/>
            </a:xfrm>
            <a:prstGeom prst="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cxnSp>
        <p:nvCxnSpPr>
          <p:cNvPr id="81" name="Straight Arrow Connector 80"/>
          <p:cNvCxnSpPr>
            <a:stCxn id="80" idx="1"/>
            <a:endCxn id="61" idx="3"/>
          </p:cNvCxnSpPr>
          <p:nvPr/>
        </p:nvCxnSpPr>
        <p:spPr>
          <a:xfrm flipH="1">
            <a:off x="5509905" y="2499772"/>
            <a:ext cx="1043295" cy="37094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54"/>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sp>
        <p:nvSpPr>
          <p:cNvPr id="58" name="Rectangle 57"/>
          <p:cNvSpPr/>
          <p:nvPr/>
        </p:nvSpPr>
        <p:spPr>
          <a:xfrm>
            <a:off x="3458306" y="3678019"/>
            <a:ext cx="2163223"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a:t>
            </a:r>
            <a:br>
              <a:rPr lang="en-US" dirty="0" smtClean="0">
                <a:solidFill>
                  <a:prstClr val="black"/>
                </a:solidFill>
                <a:latin typeface="Calibri"/>
              </a:rPr>
            </a:br>
            <a:r>
              <a:rPr lang="en-US" dirty="0" smtClean="0">
                <a:solidFill>
                  <a:prstClr val="black"/>
                </a:solidFill>
                <a:latin typeface="Calibri"/>
              </a:rPr>
              <a:t>Operation Manager</a:t>
            </a:r>
            <a:endParaRPr lang="en-US" dirty="0">
              <a:solidFill>
                <a:prstClr val="black"/>
              </a:solidFill>
              <a:latin typeface="Calibri"/>
            </a:endParaRPr>
          </a:p>
        </p:txBody>
      </p:sp>
    </p:spTree>
    <p:extLst>
      <p:ext uri="{BB962C8B-B14F-4D97-AF65-F5344CB8AC3E}">
        <p14:creationId xmlns:p14="http://schemas.microsoft.com/office/powerpoint/2010/main" val="52137400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right)">
                                      <p:cBhvr>
                                        <p:cTn id="7" dur="500"/>
                                        <p:tgtEl>
                                          <p:spTgt spid="41"/>
                                        </p:tgtEl>
                                      </p:cBhvr>
                                    </p:animEffect>
                                  </p:childTnLst>
                                </p:cTn>
                              </p:par>
                              <p:par>
                                <p:cTn id="8" presetID="22" presetClass="entr" presetSubtype="2"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right)">
                                      <p:cBhvr>
                                        <p:cTn id="10" dur="500"/>
                                        <p:tgtEl>
                                          <p:spTgt spid="44"/>
                                        </p:tgtEl>
                                      </p:cBhvr>
                                    </p:animEffect>
                                  </p:childTnLst>
                                </p:cTn>
                              </p:par>
                              <p:par>
                                <p:cTn id="11" presetID="22" presetClass="entr" presetSubtype="2"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right)">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right)">
                                      <p:cBhvr>
                                        <p:cTn id="18" dur="500"/>
                                        <p:tgtEl>
                                          <p:spTgt spid="47"/>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wipe(left)">
                                      <p:cBhvr>
                                        <p:cTn id="30" dur="500"/>
                                        <p:tgtEl>
                                          <p:spTgt spid="54"/>
                                        </p:tgtEl>
                                      </p:cBhvr>
                                    </p:animEffect>
                                  </p:childTnLst>
                                </p:cTn>
                              </p:par>
                            </p:childTnLst>
                          </p:cTn>
                        </p:par>
                        <p:par>
                          <p:cTn id="31" fill="hold">
                            <p:stCondLst>
                              <p:cond delay="500"/>
                            </p:stCondLst>
                            <p:childTnLst>
                              <p:par>
                                <p:cTn id="32" presetID="22" presetClass="entr" presetSubtype="2" fill="hold" nodeType="after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right)">
                                      <p:cBhvr>
                                        <p:cTn id="34" dur="500"/>
                                        <p:tgtEl>
                                          <p:spTgt spid="70"/>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4"/>
                                        </p:tgtEl>
                                        <p:attrNameLst>
                                          <p:attrName>style.visibility</p:attrName>
                                        </p:attrNameLst>
                                      </p:cBhvr>
                                      <p:to>
                                        <p:strVal val="hidden"/>
                                      </p:to>
                                    </p:set>
                                  </p:childTnLst>
                                </p:cTn>
                              </p:par>
                            </p:childTnLst>
                          </p:cTn>
                        </p:par>
                        <p:par>
                          <p:cTn id="45" fill="hold">
                            <p:stCondLst>
                              <p:cond delay="0"/>
                            </p:stCondLst>
                            <p:childTnLst>
                              <p:par>
                                <p:cTn id="46" presetID="9" presetClass="exit" presetSubtype="0" fill="hold" grpId="1" nodeType="afterEffect">
                                  <p:stCondLst>
                                    <p:cond delay="0"/>
                                  </p:stCondLst>
                                  <p:childTnLst>
                                    <p:animEffect transition="out" filter="dissolve">
                                      <p:cBhvr>
                                        <p:cTn id="47" dur="500"/>
                                        <p:tgtEl>
                                          <p:spTgt spid="56"/>
                                        </p:tgtEl>
                                      </p:cBhvr>
                                    </p:animEffect>
                                    <p:set>
                                      <p:cBhvr>
                                        <p:cTn id="48" dur="1" fill="hold">
                                          <p:stCondLst>
                                            <p:cond delay="499"/>
                                          </p:stCondLst>
                                        </p:cTn>
                                        <p:tgtEl>
                                          <p:spTgt spid="56"/>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108"/>
                                        </p:tgtEl>
                                        <p:attrNameLst>
                                          <p:attrName>style.visibility</p:attrName>
                                        </p:attrNameLst>
                                      </p:cBhvr>
                                      <p:to>
                                        <p:strVal val="visible"/>
                                      </p:to>
                                    </p:set>
                                    <p:animEffect transition="in" filter="wipe(up)">
                                      <p:cBhvr>
                                        <p:cTn id="53" dur="2000"/>
                                        <p:tgtEl>
                                          <p:spTgt spid="108"/>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4"/>
                                        </p:tgtEl>
                                        <p:attrNameLst>
                                          <p:attrName>style.visibility</p:attrName>
                                        </p:attrNameLst>
                                      </p:cBhvr>
                                      <p:to>
                                        <p:strVal val="visible"/>
                                      </p:to>
                                    </p:set>
                                  </p:childTnLst>
                                </p:cTn>
                              </p:par>
                            </p:childTnLst>
                          </p:cTn>
                        </p:par>
                        <p:par>
                          <p:cTn id="58" fill="hold">
                            <p:stCondLst>
                              <p:cond delay="0"/>
                            </p:stCondLst>
                            <p:childTnLst>
                              <p:par>
                                <p:cTn id="59" presetID="22" presetClass="entr" presetSubtype="8"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wipe(left)">
                                      <p:cBhvr>
                                        <p:cTn id="61" dur="500"/>
                                        <p:tgtEl>
                                          <p:spTgt spid="57"/>
                                        </p:tgtEl>
                                      </p:cBhvr>
                                    </p:animEffect>
                                  </p:childTnLst>
                                </p:cTn>
                              </p:par>
                            </p:childTnLst>
                          </p:cTn>
                        </p:par>
                        <p:par>
                          <p:cTn id="62" fill="hold">
                            <p:stCondLst>
                              <p:cond delay="500"/>
                            </p:stCondLst>
                            <p:childTnLst>
                              <p:par>
                                <p:cTn id="63" presetID="9" presetClass="entr" presetSubtype="0" fill="hold" nodeType="after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dissolve">
                                      <p:cBhvr>
                                        <p:cTn id="65" dur="500"/>
                                        <p:tgtEl>
                                          <p:spTgt spid="77"/>
                                        </p:tgtEl>
                                      </p:cBhvr>
                                    </p:animEffect>
                                  </p:childTnLst>
                                </p:cTn>
                              </p:par>
                            </p:childTnLst>
                          </p:cTn>
                        </p:par>
                        <p:par>
                          <p:cTn id="66" fill="hold">
                            <p:stCondLst>
                              <p:cond delay="1000"/>
                            </p:stCondLst>
                            <p:childTnLst>
                              <p:par>
                                <p:cTn id="67" presetID="22" presetClass="entr" presetSubtype="2" fill="hold" nodeType="after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right)">
                                      <p:cBhvr>
                                        <p:cTn id="69"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8" grpId="0" animBg="1"/>
      <p:bldP spid="64" grpId="0" animBg="1"/>
      <p:bldP spid="56" grpId="0" animBg="1"/>
      <p:bldP spid="5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124200" y="971549"/>
            <a:ext cx="5676351" cy="3200402"/>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Title 1"/>
          <p:cNvSpPr>
            <a:spLocks noGrp="1"/>
          </p:cNvSpPr>
          <p:nvPr>
            <p:ph type="title"/>
          </p:nvPr>
        </p:nvSpPr>
        <p:spPr>
          <a:xfrm>
            <a:off x="366713" y="325438"/>
            <a:ext cx="8410575" cy="460375"/>
          </a:xfrm>
        </p:spPr>
        <p:txBody>
          <a:bodyPr/>
          <a:lstStyle/>
          <a:p>
            <a:r>
              <a:rPr lang="en-US" sz="2800" dirty="0" smtClean="0"/>
              <a:t>Log Aggregation</a:t>
            </a:r>
            <a:endParaRPr lang="en-US" sz="2800" i="1" dirty="0"/>
          </a:p>
        </p:txBody>
      </p:sp>
      <p:sp>
        <p:nvSpPr>
          <p:cNvPr id="14" name="Rounded Rectangle 13"/>
          <p:cNvSpPr>
            <a:spLocks noChangeArrowheads="1"/>
          </p:cNvSpPr>
          <p:nvPr/>
        </p:nvSpPr>
        <p:spPr bwMode="auto">
          <a:xfrm>
            <a:off x="6705600" y="1962150"/>
            <a:ext cx="1676400" cy="5961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65760" tIns="45720" rIns="0" bIns="0" anchor="t" anchorCtr="0"/>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5" name="Rectangle 76"/>
          <p:cNvSpPr/>
          <p:nvPr/>
        </p:nvSpPr>
        <p:spPr>
          <a:xfrm>
            <a:off x="6781800" y="2038350"/>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a:spLocks noChangeArrowheads="1"/>
          </p:cNvSpPr>
          <p:nvPr/>
        </p:nvSpPr>
        <p:spPr bwMode="auto">
          <a:xfrm>
            <a:off x="6705599" y="1200150"/>
            <a:ext cx="1676401" cy="629908"/>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91440" rIns="0" bIns="0" anchor="t" anchorCtr="0"/>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17" name="Heart 16"/>
          <p:cNvSpPr/>
          <p:nvPr/>
        </p:nvSpPr>
        <p:spPr>
          <a:xfrm>
            <a:off x="6739351" y="1309761"/>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a:spLocks noChangeArrowheads="1"/>
          </p:cNvSpPr>
          <p:nvPr/>
        </p:nvSpPr>
        <p:spPr bwMode="auto">
          <a:xfrm>
            <a:off x="6705600" y="2647950"/>
            <a:ext cx="1676400" cy="609600"/>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45720" rIns="0" bIns="0" anchor="t" anchorCtr="0"/>
          <a:lstStyle/>
          <a:p>
            <a:pPr fontAlgn="auto">
              <a:spcBef>
                <a:spcPts val="0"/>
              </a:spcBef>
              <a:spcAft>
                <a:spcPts val="0"/>
              </a:spcAft>
              <a:defRPr/>
            </a:pPr>
            <a:r>
              <a:rPr lang="en-US" sz="1200" b="1" dirty="0" smtClean="0">
                <a:solidFill>
                  <a:schemeClr val="bg1"/>
                </a:solidFill>
                <a:latin typeface="+mn-lt"/>
                <a:ea typeface="+mn-ea"/>
              </a:rPr>
              <a:t>Messaging</a:t>
            </a:r>
            <a:r>
              <a:rPr lang="en-US" sz="1200" b="1" dirty="0">
                <a:solidFill>
                  <a:schemeClr val="bg1"/>
                </a:solidFill>
              </a:rPr>
              <a:t> </a:t>
            </a:r>
            <a:r>
              <a:rPr lang="en-US" sz="1200" b="1" dirty="0" smtClean="0">
                <a:solidFill>
                  <a:schemeClr val="bg1"/>
                </a:solidFill>
              </a:rPr>
              <a:t>(NATS)</a:t>
            </a:r>
            <a:endParaRPr lang="en-US" sz="1200" b="1" dirty="0">
              <a:solidFill>
                <a:schemeClr val="bg1"/>
              </a:solidFill>
              <a:latin typeface="+mn-lt"/>
              <a:ea typeface="+mn-ea"/>
            </a:endParaRPr>
          </a:p>
        </p:txBody>
      </p:sp>
      <p:sp>
        <p:nvSpPr>
          <p:cNvPr id="25" name="Teardrop 133"/>
          <p:cNvSpPr/>
          <p:nvPr/>
        </p:nvSpPr>
        <p:spPr>
          <a:xfrm rot="11254553">
            <a:off x="6761829" y="2738986"/>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a:spLocks noChangeArrowheads="1"/>
          </p:cNvSpPr>
          <p:nvPr/>
        </p:nvSpPr>
        <p:spPr bwMode="auto">
          <a:xfrm>
            <a:off x="3505200" y="1885950"/>
            <a:ext cx="1895709"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Syslog Aggregator</a:t>
            </a:r>
            <a:endParaRPr lang="en-US" sz="1200" b="1" dirty="0">
              <a:solidFill>
                <a:schemeClr val="bg1"/>
              </a:solidFill>
              <a:latin typeface="+mn-lt"/>
              <a:ea typeface="+mn-ea"/>
            </a:endParaRPr>
          </a:p>
        </p:txBody>
      </p:sp>
      <p:sp>
        <p:nvSpPr>
          <p:cNvPr id="33" name="Rounded Rectangle 32"/>
          <p:cNvSpPr>
            <a:spLocks noChangeArrowheads="1"/>
          </p:cNvSpPr>
          <p:nvPr/>
        </p:nvSpPr>
        <p:spPr bwMode="auto">
          <a:xfrm>
            <a:off x="6705600" y="3333750"/>
            <a:ext cx="1676400" cy="6286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45720"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34" name="Oval 170"/>
          <p:cNvSpPr/>
          <p:nvPr/>
        </p:nvSpPr>
        <p:spPr>
          <a:xfrm>
            <a:off x="6769702" y="3416382"/>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ounded Rectangle 57"/>
          <p:cNvSpPr>
            <a:spLocks noChangeArrowheads="1"/>
          </p:cNvSpPr>
          <p:nvPr/>
        </p:nvSpPr>
        <p:spPr bwMode="auto">
          <a:xfrm>
            <a:off x="7010400" y="1574578"/>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Syslog</a:t>
            </a:r>
            <a:endParaRPr lang="en-US" sz="1000" b="1" dirty="0">
              <a:solidFill>
                <a:schemeClr val="bg1"/>
              </a:solidFill>
            </a:endParaRPr>
          </a:p>
        </p:txBody>
      </p:sp>
      <p:sp>
        <p:nvSpPr>
          <p:cNvPr id="67" name="Rounded Rectangle 66"/>
          <p:cNvSpPr>
            <a:spLocks noChangeArrowheads="1"/>
          </p:cNvSpPr>
          <p:nvPr/>
        </p:nvSpPr>
        <p:spPr bwMode="auto">
          <a:xfrm>
            <a:off x="7010400" y="2266950"/>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Syslog</a:t>
            </a:r>
            <a:endParaRPr lang="en-US" sz="1000" b="1" dirty="0">
              <a:solidFill>
                <a:schemeClr val="bg1"/>
              </a:solidFill>
            </a:endParaRPr>
          </a:p>
        </p:txBody>
      </p:sp>
      <p:sp>
        <p:nvSpPr>
          <p:cNvPr id="68" name="Rounded Rectangle 67"/>
          <p:cNvSpPr>
            <a:spLocks noChangeArrowheads="1"/>
          </p:cNvSpPr>
          <p:nvPr/>
        </p:nvSpPr>
        <p:spPr bwMode="auto">
          <a:xfrm>
            <a:off x="7010400" y="2946178"/>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Syslog</a:t>
            </a:r>
            <a:endParaRPr lang="en-US" sz="1000" b="1" dirty="0">
              <a:solidFill>
                <a:schemeClr val="bg1"/>
              </a:solidFill>
            </a:endParaRPr>
          </a:p>
        </p:txBody>
      </p:sp>
      <p:sp>
        <p:nvSpPr>
          <p:cNvPr id="70" name="Rounded Rectangle 69"/>
          <p:cNvSpPr>
            <a:spLocks noChangeArrowheads="1"/>
          </p:cNvSpPr>
          <p:nvPr/>
        </p:nvSpPr>
        <p:spPr bwMode="auto">
          <a:xfrm>
            <a:off x="7010400" y="3625406"/>
            <a:ext cx="533400" cy="235172"/>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0" tIns="0" rIns="0" bIns="0" anchor="ctr"/>
          <a:lstStyle/>
          <a:p>
            <a:pPr algn="ctr" fontAlgn="auto">
              <a:spcBef>
                <a:spcPts val="0"/>
              </a:spcBef>
              <a:spcAft>
                <a:spcPts val="0"/>
              </a:spcAft>
              <a:defRPr/>
            </a:pPr>
            <a:r>
              <a:rPr lang="en-US" sz="1000" b="1" dirty="0" smtClean="0">
                <a:solidFill>
                  <a:schemeClr val="bg1"/>
                </a:solidFill>
              </a:rPr>
              <a:t>Syslog</a:t>
            </a:r>
            <a:endParaRPr lang="en-US" sz="1000" b="1" dirty="0">
              <a:solidFill>
                <a:schemeClr val="bg1"/>
              </a:solidFill>
            </a:endParaRPr>
          </a:p>
        </p:txBody>
      </p:sp>
      <p:sp>
        <p:nvSpPr>
          <p:cNvPr id="72" name="Rounded Rectangle 71"/>
          <p:cNvSpPr>
            <a:spLocks noChangeArrowheads="1"/>
          </p:cNvSpPr>
          <p:nvPr/>
        </p:nvSpPr>
        <p:spPr bwMode="auto">
          <a:xfrm>
            <a:off x="762000" y="2419350"/>
            <a:ext cx="1895709" cy="781049"/>
          </a:xfrm>
          <a:prstGeom prst="roundRect">
            <a:avLst>
              <a:gd name="adj" fmla="val 4579"/>
            </a:avLst>
          </a:prstGeom>
          <a:solidFill>
            <a:srgbClr val="7F7F7F"/>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err="1" smtClean="0">
                <a:solidFill>
                  <a:schemeClr val="bg1"/>
                </a:solidFill>
                <a:latin typeface="+mn-lt"/>
                <a:ea typeface="+mn-ea"/>
              </a:rPr>
              <a:t>Logstash</a:t>
            </a:r>
            <a:endParaRPr lang="en-US" sz="1200" b="1" dirty="0">
              <a:solidFill>
                <a:schemeClr val="bg1"/>
              </a:solidFill>
              <a:latin typeface="+mn-lt"/>
              <a:ea typeface="+mn-ea"/>
            </a:endParaRPr>
          </a:p>
        </p:txBody>
      </p:sp>
      <p:sp>
        <p:nvSpPr>
          <p:cNvPr id="73" name="Rounded Rectangle 72"/>
          <p:cNvSpPr>
            <a:spLocks noChangeArrowheads="1"/>
          </p:cNvSpPr>
          <p:nvPr/>
        </p:nvSpPr>
        <p:spPr bwMode="auto">
          <a:xfrm>
            <a:off x="1143000" y="2952750"/>
            <a:ext cx="1895709" cy="781049"/>
          </a:xfrm>
          <a:prstGeom prst="roundRect">
            <a:avLst>
              <a:gd name="adj" fmla="val 4579"/>
            </a:avLst>
          </a:prstGeom>
          <a:solidFill>
            <a:srgbClr val="7F7F7F"/>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err="1" smtClean="0">
                <a:solidFill>
                  <a:schemeClr val="bg1"/>
                </a:solidFill>
                <a:latin typeface="+mn-lt"/>
                <a:ea typeface="+mn-ea"/>
              </a:rPr>
              <a:t>Splunk</a:t>
            </a:r>
            <a:endParaRPr lang="en-US" sz="1200" b="1" dirty="0">
              <a:solidFill>
                <a:schemeClr val="bg1"/>
              </a:solidFill>
              <a:latin typeface="+mn-lt"/>
              <a:ea typeface="+mn-ea"/>
            </a:endParaRPr>
          </a:p>
        </p:txBody>
      </p:sp>
      <p:sp>
        <p:nvSpPr>
          <p:cNvPr id="2" name="TextBox 1"/>
          <p:cNvSpPr txBox="1"/>
          <p:nvPr/>
        </p:nvSpPr>
        <p:spPr>
          <a:xfrm>
            <a:off x="2057400" y="3638550"/>
            <a:ext cx="415498" cy="369332"/>
          </a:xfrm>
          <a:prstGeom prst="rect">
            <a:avLst/>
          </a:prstGeom>
          <a:noFill/>
        </p:spPr>
        <p:txBody>
          <a:bodyPr wrap="none" rtlCol="0">
            <a:spAutoFit/>
          </a:bodyPr>
          <a:lstStyle/>
          <a:p>
            <a:pPr algn="ctr"/>
            <a:r>
              <a:rPr lang="en-US" dirty="0" smtClean="0">
                <a:solidFill>
                  <a:schemeClr val="bg2"/>
                </a:solidFill>
              </a:rPr>
              <a:t>…</a:t>
            </a:r>
          </a:p>
        </p:txBody>
      </p:sp>
      <p:cxnSp>
        <p:nvCxnSpPr>
          <p:cNvPr id="4" name="Curved Connector 3"/>
          <p:cNvCxnSpPr>
            <a:stCxn id="58" idx="1"/>
            <a:endCxn id="27" idx="3"/>
          </p:cNvCxnSpPr>
          <p:nvPr/>
        </p:nvCxnSpPr>
        <p:spPr>
          <a:xfrm rot="10800000" flipV="1">
            <a:off x="5400910" y="1692163"/>
            <a:ext cx="1609491" cy="58431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67" idx="1"/>
            <a:endCxn id="27" idx="3"/>
          </p:cNvCxnSpPr>
          <p:nvPr/>
        </p:nvCxnSpPr>
        <p:spPr>
          <a:xfrm rot="10800000">
            <a:off x="5400910" y="2276476"/>
            <a:ext cx="1609491" cy="10806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68" idx="1"/>
            <a:endCxn id="27" idx="3"/>
          </p:cNvCxnSpPr>
          <p:nvPr/>
        </p:nvCxnSpPr>
        <p:spPr>
          <a:xfrm rot="10800000">
            <a:off x="5400910" y="2276476"/>
            <a:ext cx="1609491" cy="787289"/>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79" name="Curved Connector 78"/>
          <p:cNvCxnSpPr>
            <a:stCxn id="70" idx="1"/>
          </p:cNvCxnSpPr>
          <p:nvPr/>
        </p:nvCxnSpPr>
        <p:spPr>
          <a:xfrm rot="10800000">
            <a:off x="5410200" y="2266950"/>
            <a:ext cx="1600200" cy="1476042"/>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4" name="Curved Connector 83"/>
          <p:cNvCxnSpPr>
            <a:stCxn id="58" idx="1"/>
            <a:endCxn id="73" idx="3"/>
          </p:cNvCxnSpPr>
          <p:nvPr/>
        </p:nvCxnSpPr>
        <p:spPr>
          <a:xfrm rot="10800000" flipV="1">
            <a:off x="3038710" y="1692163"/>
            <a:ext cx="3971691" cy="165111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5" name="Curved Connector 84"/>
          <p:cNvCxnSpPr>
            <a:stCxn id="67" idx="1"/>
            <a:endCxn id="73" idx="3"/>
          </p:cNvCxnSpPr>
          <p:nvPr/>
        </p:nvCxnSpPr>
        <p:spPr>
          <a:xfrm rot="10800000" flipV="1">
            <a:off x="3038710" y="2384535"/>
            <a:ext cx="3971691" cy="958739"/>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7" name="Curved Connector 86"/>
          <p:cNvCxnSpPr>
            <a:stCxn id="68" idx="1"/>
            <a:endCxn id="73" idx="3"/>
          </p:cNvCxnSpPr>
          <p:nvPr/>
        </p:nvCxnSpPr>
        <p:spPr>
          <a:xfrm rot="10800000" flipV="1">
            <a:off x="3038710" y="3063763"/>
            <a:ext cx="3971691" cy="279511"/>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70" idx="1"/>
          </p:cNvCxnSpPr>
          <p:nvPr/>
        </p:nvCxnSpPr>
        <p:spPr>
          <a:xfrm rot="10800000">
            <a:off x="3048000" y="3333750"/>
            <a:ext cx="3962400" cy="409242"/>
          </a:xfrm>
          <a:prstGeom prst="curvedConnector3">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52400" y="4171950"/>
            <a:ext cx="3775393" cy="461665"/>
          </a:xfrm>
          <a:prstGeom prst="rect">
            <a:avLst/>
          </a:prstGeom>
          <a:noFill/>
        </p:spPr>
        <p:txBody>
          <a:bodyPr wrap="none" rtlCol="0">
            <a:spAutoFit/>
          </a:bodyPr>
          <a:lstStyle/>
          <a:p>
            <a:pPr marL="285750" indent="-285750">
              <a:buFont typeface="Arial"/>
              <a:buChar char="•"/>
            </a:pPr>
            <a:r>
              <a:rPr lang="en-US" sz="1200" dirty="0" smtClean="0">
                <a:solidFill>
                  <a:schemeClr val="bg2"/>
                </a:solidFill>
              </a:rPr>
              <a:t>Log files from /</a:t>
            </a:r>
            <a:r>
              <a:rPr lang="en-US" sz="1200" dirty="0" err="1" smtClean="0">
                <a:solidFill>
                  <a:schemeClr val="bg2"/>
                </a:solidFill>
              </a:rPr>
              <a:t>var</a:t>
            </a:r>
            <a:r>
              <a:rPr lang="en-US" sz="1200" dirty="0" smtClean="0">
                <a:solidFill>
                  <a:schemeClr val="bg2"/>
                </a:solidFill>
              </a:rPr>
              <a:t>/</a:t>
            </a:r>
            <a:r>
              <a:rPr lang="en-US" sz="1200" dirty="0" err="1" smtClean="0">
                <a:solidFill>
                  <a:schemeClr val="bg2"/>
                </a:solidFill>
              </a:rPr>
              <a:t>vcap</a:t>
            </a:r>
            <a:r>
              <a:rPr lang="en-US" sz="1200" dirty="0" smtClean="0">
                <a:solidFill>
                  <a:schemeClr val="bg2"/>
                </a:solidFill>
              </a:rPr>
              <a:t>/sys/log</a:t>
            </a:r>
          </a:p>
          <a:p>
            <a:pPr marL="285750" indent="-285750">
              <a:buFont typeface="Arial"/>
              <a:buChar char="•"/>
            </a:pPr>
            <a:r>
              <a:rPr lang="en-US" sz="1200" dirty="0" smtClean="0">
                <a:solidFill>
                  <a:schemeClr val="bg2"/>
                </a:solidFill>
              </a:rPr>
              <a:t>Support for external syslog endpoints in PCF 1.2</a:t>
            </a:r>
          </a:p>
        </p:txBody>
      </p:sp>
      <p:sp>
        <p:nvSpPr>
          <p:cNvPr id="31" name="Rounded Rectangle 30"/>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sp>
        <p:nvSpPr>
          <p:cNvPr id="32" name="Rectangle 31"/>
          <p:cNvSpPr/>
          <p:nvPr/>
        </p:nvSpPr>
        <p:spPr>
          <a:xfrm>
            <a:off x="3276600" y="3486150"/>
            <a:ext cx="1696681"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Elastic Runtime</a:t>
            </a:r>
            <a:endParaRPr lang="en-US" dirty="0">
              <a:solidFill>
                <a:prstClr val="black"/>
              </a:solidFill>
              <a:latin typeface="Calibri"/>
            </a:endParaRPr>
          </a:p>
        </p:txBody>
      </p:sp>
    </p:spTree>
    <p:extLst>
      <p:ext uri="{BB962C8B-B14F-4D97-AF65-F5344CB8AC3E}">
        <p14:creationId xmlns:p14="http://schemas.microsoft.com/office/powerpoint/2010/main" val="35967460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912" y="1604992"/>
            <a:ext cx="6048376" cy="620683"/>
          </a:xfrm>
        </p:spPr>
        <p:txBody>
          <a:bodyPr/>
          <a:lstStyle/>
          <a:p>
            <a:r>
              <a:rPr lang="en-US" dirty="0" smtClean="0"/>
              <a:t>Isolation</a:t>
            </a:r>
            <a:endParaRPr lang="en-US" dirty="0"/>
          </a:p>
        </p:txBody>
      </p:sp>
      <p:sp>
        <p:nvSpPr>
          <p:cNvPr id="4" name="Subtitle 3"/>
          <p:cNvSpPr>
            <a:spLocks noGrp="1"/>
          </p:cNvSpPr>
          <p:nvPr>
            <p:ph type="subTitle" idx="1"/>
          </p:nvPr>
        </p:nvSpPr>
        <p:spPr/>
        <p:txBody>
          <a:bodyPr/>
          <a:lstStyle/>
          <a:p>
            <a:r>
              <a:rPr lang="en-US" dirty="0" smtClean="0"/>
              <a:t>Networks</a:t>
            </a:r>
            <a:r>
              <a:rPr lang="en-US" dirty="0"/>
              <a:t>, Containers, Org, Spaces</a:t>
            </a:r>
          </a:p>
        </p:txBody>
      </p:sp>
    </p:spTree>
    <p:extLst>
      <p:ext uri="{BB962C8B-B14F-4D97-AF65-F5344CB8AC3E}">
        <p14:creationId xmlns:p14="http://schemas.microsoft.com/office/powerpoint/2010/main" val="38638579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376470" y="1023845"/>
            <a:ext cx="3512905" cy="3071852"/>
          </a:xfrm>
          <a:prstGeom prst="roundRect">
            <a:avLst>
              <a:gd name="adj" fmla="val 2527"/>
            </a:avLst>
          </a:prstGeom>
          <a:gradFill flip="none" rotWithShape="1">
            <a:gsLst>
              <a:gs pos="0">
                <a:schemeClr val="bg1">
                  <a:lumMod val="85000"/>
                </a:schemeClr>
              </a:gs>
              <a:gs pos="100000">
                <a:srgbClr val="FFFFFF">
                  <a:alpha val="0"/>
                </a:srgb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a:prstTxWarp prst="textNoShape">
              <a:avLst/>
            </a:prstTxWarp>
          </a:bodyPr>
          <a:lstStyle/>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a:p>
            <a:pPr algn="ctr" fontAlgn="auto">
              <a:spcBef>
                <a:spcPts val="0"/>
              </a:spcBef>
              <a:spcAft>
                <a:spcPts val="0"/>
              </a:spcAft>
              <a:defRPr/>
            </a:pPr>
            <a:endParaRPr lang="en-US" sz="1200" dirty="0">
              <a:solidFill>
                <a:srgbClr val="FFFFFF"/>
              </a:solidFill>
              <a:ea typeface="ＭＳ Ｐゴシック" pitchFamily="-84" charset="-128"/>
              <a:cs typeface="ＭＳ Ｐゴシック" pitchFamily="-84" charset="-128"/>
            </a:endParaRPr>
          </a:p>
        </p:txBody>
      </p:sp>
      <p:sp>
        <p:nvSpPr>
          <p:cNvPr id="6" name="Title 5"/>
          <p:cNvSpPr>
            <a:spLocks noGrp="1"/>
          </p:cNvSpPr>
          <p:nvPr>
            <p:ph type="title"/>
          </p:nvPr>
        </p:nvSpPr>
        <p:spPr/>
        <p:txBody>
          <a:bodyPr/>
          <a:lstStyle/>
          <a:p>
            <a:r>
              <a:rPr lang="en-US" dirty="0" smtClean="0"/>
              <a:t>Multiple Networks to Safeguard Infrastructure</a:t>
            </a:r>
            <a:endParaRPr lang="en-US" dirty="0"/>
          </a:p>
        </p:txBody>
      </p:sp>
      <p:sp>
        <p:nvSpPr>
          <p:cNvPr id="2" name="Content Placeholder 1"/>
          <p:cNvSpPr>
            <a:spLocks noGrp="1"/>
          </p:cNvSpPr>
          <p:nvPr>
            <p:ph sz="quarter" idx="10"/>
          </p:nvPr>
        </p:nvSpPr>
        <p:spPr>
          <a:xfrm>
            <a:off x="366715" y="1074738"/>
            <a:ext cx="3290886" cy="3382962"/>
          </a:xfrm>
        </p:spPr>
        <p:txBody>
          <a:bodyPr/>
          <a:lstStyle/>
          <a:p>
            <a:pPr lvl="0"/>
            <a:r>
              <a:rPr lang="en-US" sz="1600" dirty="0" smtClean="0"/>
              <a:t>Operator selects </a:t>
            </a:r>
            <a:r>
              <a:rPr lang="en-US" sz="1600" dirty="0" err="1" smtClean="0"/>
              <a:t>IaaS</a:t>
            </a:r>
            <a:r>
              <a:rPr lang="en-US" sz="1600" dirty="0" smtClean="0"/>
              <a:t> network for each product deployment</a:t>
            </a:r>
          </a:p>
          <a:p>
            <a:pPr lvl="1">
              <a:buClr>
                <a:srgbClr val="33928A"/>
              </a:buClr>
            </a:pPr>
            <a:r>
              <a:rPr lang="en-US" sz="1400" dirty="0" smtClean="0">
                <a:solidFill>
                  <a:srgbClr val="4D4D4D"/>
                </a:solidFill>
              </a:rPr>
              <a:t>Provides isolation</a:t>
            </a:r>
          </a:p>
          <a:p>
            <a:pPr lvl="1">
              <a:buClr>
                <a:srgbClr val="33928A"/>
              </a:buClr>
            </a:pPr>
            <a:r>
              <a:rPr lang="en-US" sz="1400" dirty="0" smtClean="0">
                <a:solidFill>
                  <a:srgbClr val="4D4D4D"/>
                </a:solidFill>
              </a:rPr>
              <a:t>Network layout flexibility</a:t>
            </a:r>
          </a:p>
          <a:p>
            <a:pPr lvl="1"/>
            <a:endParaRPr lang="en-US" sz="1000" dirty="0" smtClean="0"/>
          </a:p>
          <a:p>
            <a:pPr marL="0" indent="0">
              <a:buNone/>
            </a:pPr>
            <a:endParaRPr lang="en-US" sz="1800" dirty="0"/>
          </a:p>
          <a:p>
            <a:pPr lvl="1"/>
            <a:endParaRPr lang="en-US" sz="1400" dirty="0"/>
          </a:p>
          <a:p>
            <a:endParaRPr lang="en-US" sz="1600" dirty="0"/>
          </a:p>
          <a:p>
            <a:pPr lvl="0"/>
            <a:endParaRPr lang="en-US" sz="1600" dirty="0"/>
          </a:p>
          <a:p>
            <a:endParaRPr lang="en-US" sz="1600" dirty="0"/>
          </a:p>
        </p:txBody>
      </p:sp>
      <p:pic>
        <p:nvPicPr>
          <p:cNvPr id="3" name="Picture 2" descr="Ops_Manager.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96880" y="1017893"/>
            <a:ext cx="3570874" cy="1558715"/>
          </a:xfrm>
          <a:prstGeom prst="rect">
            <a:avLst/>
          </a:prstGeom>
        </p:spPr>
      </p:pic>
      <p:pic>
        <p:nvPicPr>
          <p:cNvPr id="9" name="Picture 8" descr="Ops_Manager.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609585" y="2658178"/>
            <a:ext cx="3555105" cy="1855070"/>
          </a:xfrm>
          <a:prstGeom prst="rect">
            <a:avLst/>
          </a:prstGeom>
        </p:spPr>
      </p:pic>
    </p:spTree>
    <p:extLst>
      <p:ext uri="{BB962C8B-B14F-4D97-AF65-F5344CB8AC3E}">
        <p14:creationId xmlns:p14="http://schemas.microsoft.com/office/powerpoint/2010/main" val="9113175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png"/>
          <p:cNvPicPr/>
          <p:nvPr/>
        </p:nvPicPr>
        <p:blipFill rotWithShape="1">
          <a:blip r:embed="rId3" cstate="print">
            <a:extLst>
              <a:ext uri="{28A0092B-C50C-407E-A947-70E740481C1C}">
                <a14:useLocalDpi xmlns:a14="http://schemas.microsoft.com/office/drawing/2010/main"/>
              </a:ext>
            </a:extLst>
          </a:blip>
          <a:srcRect/>
          <a:stretch/>
        </p:blipFill>
        <p:spPr>
          <a:xfrm>
            <a:off x="0" y="11760"/>
            <a:ext cx="9144000" cy="5151357"/>
          </a:xfrm>
          <a:prstGeom prst="rect">
            <a:avLst/>
          </a:prstGeom>
          <a:ln w="12700">
            <a:miter lim="400000"/>
          </a:ln>
        </p:spPr>
      </p:pic>
      <p:sp>
        <p:nvSpPr>
          <p:cNvPr id="3" name="Content Placeholder 2"/>
          <p:cNvSpPr>
            <a:spLocks noGrp="1"/>
          </p:cNvSpPr>
          <p:nvPr>
            <p:ph sz="quarter" idx="10"/>
          </p:nvPr>
        </p:nvSpPr>
        <p:spPr>
          <a:xfrm>
            <a:off x="647596" y="1500913"/>
            <a:ext cx="7848808" cy="1774291"/>
          </a:xfrm>
        </p:spPr>
        <p:txBody>
          <a:bodyPr/>
          <a:lstStyle/>
          <a:p>
            <a:pPr algn="ctr">
              <a:buNone/>
              <a:defRPr/>
            </a:pPr>
            <a:r>
              <a:rPr lang="en-US" sz="5400" dirty="0">
                <a:solidFill>
                  <a:schemeClr val="bg1"/>
                </a:solidFill>
              </a:rPr>
              <a:t>There’s a new way to </a:t>
            </a:r>
            <a:r>
              <a:rPr lang="en-US" sz="5400" u="sng" dirty="0">
                <a:solidFill>
                  <a:schemeClr val="bg1"/>
                </a:solidFill>
              </a:rPr>
              <a:t>build</a:t>
            </a:r>
            <a:r>
              <a:rPr lang="en-US" sz="5400" dirty="0">
                <a:solidFill>
                  <a:schemeClr val="bg1"/>
                </a:solidFill>
              </a:rPr>
              <a:t> and </a:t>
            </a:r>
            <a:r>
              <a:rPr lang="en-US" sz="5400" u="sng" dirty="0">
                <a:solidFill>
                  <a:schemeClr val="bg1"/>
                </a:solidFill>
              </a:rPr>
              <a:t>operate</a:t>
            </a:r>
            <a:r>
              <a:rPr lang="en-US" sz="5400" dirty="0">
                <a:solidFill>
                  <a:schemeClr val="bg1"/>
                </a:solidFill>
              </a:rPr>
              <a:t> </a:t>
            </a:r>
          </a:p>
          <a:p>
            <a:pPr algn="ctr">
              <a:buNone/>
              <a:defRPr/>
            </a:pPr>
            <a:r>
              <a:rPr lang="en-US" sz="5400" dirty="0">
                <a:solidFill>
                  <a:schemeClr val="bg1"/>
                </a:solidFill>
              </a:rPr>
              <a:t>software</a:t>
            </a:r>
          </a:p>
        </p:txBody>
      </p:sp>
    </p:spTree>
    <p:extLst>
      <p:ext uri="{BB962C8B-B14F-4D97-AF65-F5344CB8AC3E}">
        <p14:creationId xmlns:p14="http://schemas.microsoft.com/office/powerpoint/2010/main" val="3682184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p:nvPr/>
        </p:nvSpPr>
        <p:spPr>
          <a:xfrm>
            <a:off x="5884332" y="914399"/>
            <a:ext cx="3014132" cy="3081867"/>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482" name="Shape 482"/>
          <p:cNvSpPr txBox="1">
            <a:spLocks noGrp="1"/>
          </p:cNvSpPr>
          <p:nvPr>
            <p:ph type="title"/>
          </p:nvPr>
        </p:nvSpPr>
        <p:spPr>
          <a:xfrm>
            <a:off x="366712" y="2365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baseline="0">
                <a:solidFill>
                  <a:srgbClr val="00685D"/>
                </a:solidFill>
                <a:latin typeface="Arial"/>
                <a:ea typeface="Arial"/>
                <a:cs typeface="Arial"/>
                <a:sym typeface="Arial"/>
                <a:rtl val="0"/>
              </a:rPr>
              <a:t>Container Isolation</a:t>
            </a:r>
          </a:p>
        </p:txBody>
      </p:sp>
      <p:sp>
        <p:nvSpPr>
          <p:cNvPr id="483" name="Shape 483"/>
          <p:cNvSpPr txBox="1"/>
          <p:nvPr/>
        </p:nvSpPr>
        <p:spPr>
          <a:xfrm>
            <a:off x="315912" y="1439333"/>
            <a:ext cx="5153553" cy="2751666"/>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Containers provide isolation of resources – CPU, memory, file system, process space, network</a:t>
            </a:r>
          </a:p>
          <a:p>
            <a:pPr marL="0" marR="0" lvl="0" indent="0" algn="l" rtl="0">
              <a:lnSpc>
                <a:spcPct val="100000"/>
              </a:lnSpc>
              <a:spcBef>
                <a:spcPts val="400"/>
              </a:spcBef>
              <a:spcAft>
                <a:spcPts val="0"/>
              </a:spcAft>
              <a:buClr>
                <a:srgbClr val="2C95DD"/>
              </a:buClr>
              <a:buFont typeface="Arial"/>
              <a:buNone/>
            </a:pPr>
            <a:endParaRPr sz="2000" b="0" i="0" u="none" strike="noStrike" cap="none" baseline="0">
              <a:solidFill>
                <a:srgbClr val="4D4D4D"/>
              </a:solidFill>
              <a:latin typeface="Arial"/>
              <a:ea typeface="Arial"/>
              <a:cs typeface="Arial"/>
              <a:sym typeface="Arial"/>
              <a:rtl val="0"/>
            </a:endParaRPr>
          </a:p>
          <a:p>
            <a:pPr marL="0" marR="0" lvl="0" indent="0" algn="l" rtl="0">
              <a:lnSpc>
                <a:spcPct val="100000"/>
              </a:lnSpc>
              <a:spcBef>
                <a:spcPts val="400"/>
              </a:spcBef>
              <a:spcAft>
                <a:spcPts val="0"/>
              </a:spcAft>
              <a:buClr>
                <a:srgbClr val="2C95DD"/>
              </a:buClr>
              <a:buSzPct val="25000"/>
              <a:buFont typeface="Arial"/>
              <a:buNone/>
            </a:pPr>
            <a:r>
              <a:rPr lang="en-US" sz="2000" b="0" i="0" u="none" strike="noStrike" cap="none" baseline="0">
                <a:solidFill>
                  <a:srgbClr val="4D4D4D"/>
                </a:solidFill>
                <a:latin typeface="Arial"/>
                <a:ea typeface="Arial"/>
                <a:cs typeface="Arial"/>
                <a:sym typeface="Arial"/>
                <a:rtl val="0"/>
              </a:rPr>
              <a:t>Containers have their own private network, not accessible from outside the DEA</a:t>
            </a:r>
          </a:p>
        </p:txBody>
      </p:sp>
      <p:grpSp>
        <p:nvGrpSpPr>
          <p:cNvPr id="484" name="Shape 484"/>
          <p:cNvGrpSpPr/>
          <p:nvPr/>
        </p:nvGrpSpPr>
        <p:grpSpPr>
          <a:xfrm>
            <a:off x="6426201" y="1142998"/>
            <a:ext cx="1845731" cy="1185336"/>
            <a:chOff x="6426201" y="1142998"/>
            <a:chExt cx="1845731" cy="1185336"/>
          </a:xfrm>
        </p:grpSpPr>
        <p:sp>
          <p:nvSpPr>
            <p:cNvPr id="485" name="Shape 485"/>
            <p:cNvSpPr/>
            <p:nvPr/>
          </p:nvSpPr>
          <p:spPr>
            <a:xfrm>
              <a:off x="6426201" y="1142998"/>
              <a:ext cx="1845731" cy="1185336"/>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86" name="Shape 486"/>
            <p:cNvSpPr/>
            <p:nvPr/>
          </p:nvSpPr>
          <p:spPr>
            <a:xfrm>
              <a:off x="7907867" y="1165375"/>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nvGrpSpPr>
            <p:cNvPr id="487" name="Shape 487"/>
            <p:cNvGrpSpPr/>
            <p:nvPr/>
          </p:nvGrpSpPr>
          <p:grpSpPr>
            <a:xfrm>
              <a:off x="6557431" y="1515539"/>
              <a:ext cx="749299" cy="347133"/>
              <a:chOff x="5499099" y="592672"/>
              <a:chExt cx="749299" cy="347133"/>
            </a:xfrm>
          </p:grpSpPr>
          <p:sp>
            <p:nvSpPr>
              <p:cNvPr id="488" name="Shape 488"/>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489" name="Shape 489"/>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90" name="Shape 490"/>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491" name="Shape 491"/>
            <p:cNvGrpSpPr/>
            <p:nvPr/>
          </p:nvGrpSpPr>
          <p:grpSpPr>
            <a:xfrm>
              <a:off x="7378699" y="1515539"/>
              <a:ext cx="749299" cy="347133"/>
              <a:chOff x="5499099" y="592672"/>
              <a:chExt cx="749299" cy="347133"/>
            </a:xfrm>
          </p:grpSpPr>
          <p:sp>
            <p:nvSpPr>
              <p:cNvPr id="492" name="Shape 492"/>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493" name="Shape 493"/>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94" name="Shape 494"/>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495" name="Shape 495"/>
            <p:cNvGrpSpPr/>
            <p:nvPr/>
          </p:nvGrpSpPr>
          <p:grpSpPr>
            <a:xfrm>
              <a:off x="6565898" y="1913472"/>
              <a:ext cx="749299" cy="347133"/>
              <a:chOff x="5499099" y="592672"/>
              <a:chExt cx="749299" cy="347133"/>
            </a:xfrm>
          </p:grpSpPr>
          <p:sp>
            <p:nvSpPr>
              <p:cNvPr id="496" name="Shape 496"/>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497" name="Shape 497"/>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98" name="Shape 498"/>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499" name="Shape 499"/>
            <p:cNvGrpSpPr/>
            <p:nvPr/>
          </p:nvGrpSpPr>
          <p:grpSpPr>
            <a:xfrm>
              <a:off x="7387166" y="1905006"/>
              <a:ext cx="749299" cy="347133"/>
              <a:chOff x="5499099" y="592672"/>
              <a:chExt cx="749299" cy="347133"/>
            </a:xfrm>
          </p:grpSpPr>
          <p:sp>
            <p:nvSpPr>
              <p:cNvPr id="500" name="Shape 500"/>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01" name="Shape 501"/>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02" name="Shape 502"/>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503" name="Shape 503"/>
          <p:cNvGrpSpPr/>
          <p:nvPr/>
        </p:nvGrpSpPr>
        <p:grpSpPr>
          <a:xfrm>
            <a:off x="6426201" y="2599265"/>
            <a:ext cx="1845731" cy="1185336"/>
            <a:chOff x="6426201" y="1142998"/>
            <a:chExt cx="1845731" cy="1185336"/>
          </a:xfrm>
        </p:grpSpPr>
        <p:sp>
          <p:nvSpPr>
            <p:cNvPr id="504" name="Shape 504"/>
            <p:cNvSpPr/>
            <p:nvPr/>
          </p:nvSpPr>
          <p:spPr>
            <a:xfrm>
              <a:off x="6426201" y="1142998"/>
              <a:ext cx="1845731" cy="1185336"/>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505" name="Shape 505"/>
            <p:cNvSpPr/>
            <p:nvPr/>
          </p:nvSpPr>
          <p:spPr>
            <a:xfrm>
              <a:off x="7907867" y="1165375"/>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nvGrpSpPr>
            <p:cNvPr id="506" name="Shape 506"/>
            <p:cNvGrpSpPr/>
            <p:nvPr/>
          </p:nvGrpSpPr>
          <p:grpSpPr>
            <a:xfrm>
              <a:off x="6557431" y="1515539"/>
              <a:ext cx="749299" cy="347133"/>
              <a:chOff x="5499099" y="592672"/>
              <a:chExt cx="749299" cy="347133"/>
            </a:xfrm>
          </p:grpSpPr>
          <p:sp>
            <p:nvSpPr>
              <p:cNvPr id="507" name="Shape 507"/>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08" name="Shape 508"/>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09" name="Shape 509"/>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10" name="Shape 510"/>
            <p:cNvGrpSpPr/>
            <p:nvPr/>
          </p:nvGrpSpPr>
          <p:grpSpPr>
            <a:xfrm>
              <a:off x="7378699" y="1515539"/>
              <a:ext cx="749299" cy="347133"/>
              <a:chOff x="5499099" y="592672"/>
              <a:chExt cx="749299" cy="347133"/>
            </a:xfrm>
          </p:grpSpPr>
          <p:sp>
            <p:nvSpPr>
              <p:cNvPr id="511" name="Shape 511"/>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12" name="Shape 512"/>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13" name="Shape 513"/>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14" name="Shape 514"/>
            <p:cNvGrpSpPr/>
            <p:nvPr/>
          </p:nvGrpSpPr>
          <p:grpSpPr>
            <a:xfrm>
              <a:off x="6565898" y="1913472"/>
              <a:ext cx="749299" cy="347133"/>
              <a:chOff x="5499099" y="592672"/>
              <a:chExt cx="749299" cy="347133"/>
            </a:xfrm>
          </p:grpSpPr>
          <p:sp>
            <p:nvSpPr>
              <p:cNvPr id="515" name="Shape 515"/>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16" name="Shape 516"/>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17" name="Shape 517"/>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18" name="Shape 518"/>
            <p:cNvGrpSpPr/>
            <p:nvPr/>
          </p:nvGrpSpPr>
          <p:grpSpPr>
            <a:xfrm>
              <a:off x="7387166" y="1905006"/>
              <a:ext cx="749299" cy="347133"/>
              <a:chOff x="5499099" y="592672"/>
              <a:chExt cx="749299" cy="347133"/>
            </a:xfrm>
          </p:grpSpPr>
          <p:sp>
            <p:nvSpPr>
              <p:cNvPr id="519" name="Shape 519"/>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20" name="Shape 520"/>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21" name="Shape 521"/>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spTree>
    <p:extLst>
      <p:ext uri="{BB962C8B-B14F-4D97-AF65-F5344CB8AC3E}">
        <p14:creationId xmlns:p14="http://schemas.microsoft.com/office/powerpoint/2010/main" val="3581772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Shape 526"/>
          <p:cNvSpPr/>
          <p:nvPr/>
        </p:nvSpPr>
        <p:spPr>
          <a:xfrm>
            <a:off x="4478866" y="1151474"/>
            <a:ext cx="4411133" cy="3081867"/>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527" name="Shape 527"/>
          <p:cNvSpPr txBox="1">
            <a:spLocks noGrp="1"/>
          </p:cNvSpPr>
          <p:nvPr>
            <p:ph type="title"/>
          </p:nvPr>
        </p:nvSpPr>
        <p:spPr>
          <a:xfrm>
            <a:off x="366712" y="2365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2800" b="0" i="0" u="none" strike="noStrike" cap="none" baseline="0">
                <a:solidFill>
                  <a:srgbClr val="00685D"/>
                </a:solidFill>
                <a:latin typeface="Arial"/>
                <a:ea typeface="Arial"/>
                <a:cs typeface="Arial"/>
                <a:sym typeface="Arial"/>
                <a:rtl val="0"/>
              </a:rPr>
              <a:t>Container Isolation</a:t>
            </a:r>
          </a:p>
        </p:txBody>
      </p:sp>
      <p:sp>
        <p:nvSpPr>
          <p:cNvPr id="528" name="Shape 528"/>
          <p:cNvSpPr txBox="1"/>
          <p:nvPr/>
        </p:nvSpPr>
        <p:spPr>
          <a:xfrm>
            <a:off x="188910" y="1150937"/>
            <a:ext cx="4213755" cy="3082393"/>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1800" b="0" i="0" u="none" strike="noStrike" cap="none" baseline="0">
                <a:solidFill>
                  <a:schemeClr val="lt2"/>
                </a:solidFill>
                <a:latin typeface="Arial"/>
                <a:ea typeface="Arial"/>
                <a:cs typeface="Arial"/>
                <a:sym typeface="Arial"/>
                <a:rtl val="0"/>
              </a:rPr>
              <a:t>Routers forward requests from outside using the app’s route to the assigned port on the DEA, which does network translation to the container’s internal IP and port</a:t>
            </a:r>
          </a:p>
          <a:p>
            <a:pPr marL="228600" marR="0" lvl="0" indent="-114300" algn="l" rtl="0">
              <a:lnSpc>
                <a:spcPct val="100000"/>
              </a:lnSpc>
              <a:spcBef>
                <a:spcPts val="360"/>
              </a:spcBef>
              <a:spcAft>
                <a:spcPts val="0"/>
              </a:spcAft>
              <a:buClr>
                <a:srgbClr val="2C95DD"/>
              </a:buClr>
              <a:buFont typeface="Arial"/>
              <a:buNone/>
            </a:pPr>
            <a:endParaRPr sz="1800" b="0" i="0" u="none" strike="noStrike" cap="none" baseline="0">
              <a:solidFill>
                <a:schemeClr val="lt2"/>
              </a:solidFill>
              <a:latin typeface="Arial"/>
              <a:ea typeface="Arial"/>
              <a:cs typeface="Arial"/>
              <a:sym typeface="Arial"/>
              <a:rtl val="0"/>
            </a:endParaRPr>
          </a:p>
          <a:p>
            <a:pPr marL="0" marR="0" lvl="0" indent="0" algn="l" rtl="0">
              <a:lnSpc>
                <a:spcPct val="100000"/>
              </a:lnSpc>
              <a:spcBef>
                <a:spcPts val="360"/>
              </a:spcBef>
              <a:spcAft>
                <a:spcPts val="0"/>
              </a:spcAft>
              <a:buClr>
                <a:srgbClr val="2C95DD"/>
              </a:buClr>
              <a:buSzPct val="25000"/>
              <a:buFont typeface="Arial"/>
              <a:buNone/>
            </a:pPr>
            <a:r>
              <a:rPr lang="en-US" sz="1800" b="0" i="0" u="none" strike="noStrike" cap="none" baseline="0">
                <a:solidFill>
                  <a:schemeClr val="lt2"/>
                </a:solidFill>
                <a:latin typeface="Arial"/>
                <a:ea typeface="Arial"/>
                <a:cs typeface="Arial"/>
                <a:sym typeface="Arial"/>
                <a:rtl val="0"/>
              </a:rPr>
              <a:t>Apps are prevented from communicating directly with each other by container firewall rules; they must communicate through published routes</a:t>
            </a:r>
          </a:p>
        </p:txBody>
      </p:sp>
      <p:grpSp>
        <p:nvGrpSpPr>
          <p:cNvPr id="529" name="Shape 529"/>
          <p:cNvGrpSpPr/>
          <p:nvPr/>
        </p:nvGrpSpPr>
        <p:grpSpPr>
          <a:xfrm>
            <a:off x="4690533" y="2827874"/>
            <a:ext cx="1845731" cy="1185336"/>
            <a:chOff x="6426201" y="1142998"/>
            <a:chExt cx="1845731" cy="1185336"/>
          </a:xfrm>
        </p:grpSpPr>
        <p:sp>
          <p:nvSpPr>
            <p:cNvPr id="530" name="Shape 530"/>
            <p:cNvSpPr/>
            <p:nvPr/>
          </p:nvSpPr>
          <p:spPr>
            <a:xfrm>
              <a:off x="6426201" y="1142998"/>
              <a:ext cx="1845731" cy="1185336"/>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531" name="Shape 531"/>
            <p:cNvSpPr/>
            <p:nvPr/>
          </p:nvSpPr>
          <p:spPr>
            <a:xfrm>
              <a:off x="7907867" y="1165375"/>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nvGrpSpPr>
            <p:cNvPr id="532" name="Shape 532"/>
            <p:cNvGrpSpPr/>
            <p:nvPr/>
          </p:nvGrpSpPr>
          <p:grpSpPr>
            <a:xfrm>
              <a:off x="6557431" y="1515539"/>
              <a:ext cx="749299" cy="347133"/>
              <a:chOff x="5499099" y="592672"/>
              <a:chExt cx="749299" cy="347133"/>
            </a:xfrm>
          </p:grpSpPr>
          <p:sp>
            <p:nvSpPr>
              <p:cNvPr id="533" name="Shape 533"/>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34" name="Shape 534"/>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35" name="Shape 535"/>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36" name="Shape 536"/>
            <p:cNvGrpSpPr/>
            <p:nvPr/>
          </p:nvGrpSpPr>
          <p:grpSpPr>
            <a:xfrm>
              <a:off x="7378699" y="1515539"/>
              <a:ext cx="749299" cy="347133"/>
              <a:chOff x="5499099" y="592672"/>
              <a:chExt cx="749299" cy="347133"/>
            </a:xfrm>
          </p:grpSpPr>
          <p:sp>
            <p:nvSpPr>
              <p:cNvPr id="537" name="Shape 537"/>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38" name="Shape 538"/>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39" name="Shape 539"/>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40" name="Shape 540"/>
            <p:cNvGrpSpPr/>
            <p:nvPr/>
          </p:nvGrpSpPr>
          <p:grpSpPr>
            <a:xfrm>
              <a:off x="6565898" y="1913472"/>
              <a:ext cx="749299" cy="347133"/>
              <a:chOff x="5499099" y="592672"/>
              <a:chExt cx="749299" cy="347133"/>
            </a:xfrm>
          </p:grpSpPr>
          <p:sp>
            <p:nvSpPr>
              <p:cNvPr id="541" name="Shape 541"/>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42" name="Shape 542"/>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43" name="Shape 543"/>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44" name="Shape 544"/>
            <p:cNvGrpSpPr/>
            <p:nvPr/>
          </p:nvGrpSpPr>
          <p:grpSpPr>
            <a:xfrm>
              <a:off x="7387166" y="1905006"/>
              <a:ext cx="749299" cy="347133"/>
              <a:chOff x="5499099" y="592672"/>
              <a:chExt cx="749299" cy="347133"/>
            </a:xfrm>
          </p:grpSpPr>
          <p:sp>
            <p:nvSpPr>
              <p:cNvPr id="545" name="Shape 545"/>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46" name="Shape 546"/>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47" name="Shape 547"/>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548" name="Shape 548"/>
          <p:cNvGrpSpPr/>
          <p:nvPr/>
        </p:nvGrpSpPr>
        <p:grpSpPr>
          <a:xfrm>
            <a:off x="6900353" y="2827874"/>
            <a:ext cx="1845731" cy="1185336"/>
            <a:chOff x="6426201" y="1142998"/>
            <a:chExt cx="1845731" cy="1185336"/>
          </a:xfrm>
        </p:grpSpPr>
        <p:sp>
          <p:nvSpPr>
            <p:cNvPr id="549" name="Shape 549"/>
            <p:cNvSpPr/>
            <p:nvPr/>
          </p:nvSpPr>
          <p:spPr>
            <a:xfrm>
              <a:off x="6426201" y="1142998"/>
              <a:ext cx="1845731" cy="1185336"/>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550" name="Shape 550"/>
            <p:cNvSpPr/>
            <p:nvPr/>
          </p:nvSpPr>
          <p:spPr>
            <a:xfrm>
              <a:off x="7907867" y="1165375"/>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nvGrpSpPr>
            <p:cNvPr id="551" name="Shape 551"/>
            <p:cNvGrpSpPr/>
            <p:nvPr/>
          </p:nvGrpSpPr>
          <p:grpSpPr>
            <a:xfrm>
              <a:off x="6557431" y="1515539"/>
              <a:ext cx="749299" cy="347133"/>
              <a:chOff x="5499099" y="592672"/>
              <a:chExt cx="749299" cy="347133"/>
            </a:xfrm>
          </p:grpSpPr>
          <p:sp>
            <p:nvSpPr>
              <p:cNvPr id="552" name="Shape 552"/>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53" name="Shape 553"/>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54" name="Shape 554"/>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55" name="Shape 555"/>
            <p:cNvGrpSpPr/>
            <p:nvPr/>
          </p:nvGrpSpPr>
          <p:grpSpPr>
            <a:xfrm>
              <a:off x="7378699" y="1515539"/>
              <a:ext cx="749299" cy="347133"/>
              <a:chOff x="5499099" y="592672"/>
              <a:chExt cx="749299" cy="347133"/>
            </a:xfrm>
          </p:grpSpPr>
          <p:sp>
            <p:nvSpPr>
              <p:cNvPr id="556" name="Shape 556"/>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57" name="Shape 557"/>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58" name="Shape 558"/>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59" name="Shape 559"/>
            <p:cNvGrpSpPr/>
            <p:nvPr/>
          </p:nvGrpSpPr>
          <p:grpSpPr>
            <a:xfrm>
              <a:off x="6565898" y="1913472"/>
              <a:ext cx="749299" cy="347133"/>
              <a:chOff x="5499099" y="592672"/>
              <a:chExt cx="749299" cy="347133"/>
            </a:xfrm>
          </p:grpSpPr>
          <p:sp>
            <p:nvSpPr>
              <p:cNvPr id="560" name="Shape 560"/>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61" name="Shape 561"/>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62" name="Shape 562"/>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563" name="Shape 563"/>
            <p:cNvGrpSpPr/>
            <p:nvPr/>
          </p:nvGrpSpPr>
          <p:grpSpPr>
            <a:xfrm>
              <a:off x="7387166" y="1905006"/>
              <a:ext cx="749299" cy="347133"/>
              <a:chOff x="5499099" y="592672"/>
              <a:chExt cx="749299" cy="347133"/>
            </a:xfrm>
          </p:grpSpPr>
          <p:sp>
            <p:nvSpPr>
              <p:cNvPr id="564" name="Shape 564"/>
              <p:cNvSpPr/>
              <p:nvPr/>
            </p:nvSpPr>
            <p:spPr>
              <a:xfrm>
                <a:off x="5536089" y="614035"/>
                <a:ext cx="686911"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a:t>
                </a:r>
              </a:p>
            </p:txBody>
          </p:sp>
          <p:sp>
            <p:nvSpPr>
              <p:cNvPr id="565" name="Shape 565"/>
              <p:cNvSpPr/>
              <p:nvPr/>
            </p:nvSpPr>
            <p:spPr>
              <a:xfrm>
                <a:off x="5992519" y="6433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566" name="Shape 566"/>
              <p:cNvSpPr/>
              <p:nvPr/>
            </p:nvSpPr>
            <p:spPr>
              <a:xfrm rot="5400000">
                <a:off x="5700182" y="391589"/>
                <a:ext cx="347133" cy="749299"/>
              </a:xfrm>
              <a:custGeom>
                <a:avLst/>
                <a:gdLst/>
                <a:ahLst/>
                <a:cxnLst/>
                <a:rect l="0" t="0" r="0" b="0"/>
                <a:pathLst>
                  <a:path w="888043" h="1708283" extrusionOk="0">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dk2">
                  <a:alpha val="40000"/>
                </a:schemeClr>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grpSp>
        <p:nvGrpSpPr>
          <p:cNvPr id="567" name="Shape 567"/>
          <p:cNvGrpSpPr/>
          <p:nvPr/>
        </p:nvGrpSpPr>
        <p:grpSpPr>
          <a:xfrm>
            <a:off x="5888327" y="1908281"/>
            <a:ext cx="1596204" cy="272242"/>
            <a:chOff x="3526128" y="1738940"/>
            <a:chExt cx="1596204" cy="272242"/>
          </a:xfrm>
        </p:grpSpPr>
        <p:sp>
          <p:nvSpPr>
            <p:cNvPr id="568" name="Shape 568"/>
            <p:cNvSpPr/>
            <p:nvPr/>
          </p:nvSpPr>
          <p:spPr>
            <a:xfrm>
              <a:off x="3526128" y="1738940"/>
              <a:ext cx="159620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569" name="Shape 569"/>
            <p:cNvSpPr/>
            <p:nvPr/>
          </p:nvSpPr>
          <p:spPr>
            <a:xfrm>
              <a:off x="4873785" y="1768091"/>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570" name="Shape 570"/>
          <p:cNvSpPr/>
          <p:nvPr/>
        </p:nvSpPr>
        <p:spPr>
          <a:xfrm>
            <a:off x="5888328" y="1341015"/>
            <a:ext cx="1596202"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pic>
        <p:nvPicPr>
          <p:cNvPr id="571" name="Shape 571"/>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196664" y="1337741"/>
            <a:ext cx="279399" cy="279399"/>
          </a:xfrm>
          <a:prstGeom prst="rect">
            <a:avLst/>
          </a:prstGeom>
          <a:noFill/>
          <a:ln>
            <a:noFill/>
          </a:ln>
        </p:spPr>
      </p:pic>
      <p:cxnSp>
        <p:nvCxnSpPr>
          <p:cNvPr id="3" name="Straight Arrow Connector 2"/>
          <p:cNvCxnSpPr>
            <a:stCxn id="570" idx="2"/>
            <a:endCxn id="568" idx="0"/>
          </p:cNvCxnSpPr>
          <p:nvPr/>
        </p:nvCxnSpPr>
        <p:spPr>
          <a:xfrm>
            <a:off x="6686429" y="1613257"/>
            <a:ext cx="0" cy="295024"/>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568" idx="2"/>
          </p:cNvCxnSpPr>
          <p:nvPr/>
        </p:nvCxnSpPr>
        <p:spPr>
          <a:xfrm>
            <a:off x="6686429" y="2180523"/>
            <a:ext cx="1017253" cy="647351"/>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68" idx="2"/>
            <a:endCxn id="530" idx="0"/>
          </p:cNvCxnSpPr>
          <p:nvPr/>
        </p:nvCxnSpPr>
        <p:spPr>
          <a:xfrm flipH="1">
            <a:off x="5613399" y="2180523"/>
            <a:ext cx="1073030" cy="647351"/>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64629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Shape 715"/>
          <p:cNvSpPr txBox="1">
            <a:spLocks noGrp="1"/>
          </p:cNvSpPr>
          <p:nvPr>
            <p:ph type="title"/>
          </p:nvPr>
        </p:nvSpPr>
        <p:spPr>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baseline="0" dirty="0">
                <a:latin typeface="Arial"/>
                <a:ea typeface="Arial"/>
                <a:cs typeface="Arial"/>
                <a:sym typeface="Arial"/>
                <a:rtl val="0"/>
              </a:rPr>
              <a:t>Organizations</a:t>
            </a:r>
          </a:p>
        </p:txBody>
      </p:sp>
      <p:sp>
        <p:nvSpPr>
          <p:cNvPr id="716" name="Shape 716"/>
          <p:cNvSpPr txBox="1">
            <a:spLocks noGrp="1"/>
          </p:cNvSpPr>
          <p:nvPr>
            <p:ph sz="quarter" idx="10"/>
          </p:nvPr>
        </p:nvSpPr>
        <p:spPr>
          <a:xfrm>
            <a:off x="366715" y="1074738"/>
            <a:ext cx="3290885" cy="3382962"/>
          </a:xfrm>
          <a:prstGeom prst="rect">
            <a:avLst/>
          </a:prstGeom>
          <a:noFill/>
          <a:ln>
            <a:noFill/>
          </a:ln>
        </p:spPr>
        <p:txBody>
          <a:bodyPr lIns="0" tIns="0" rIns="0" bIns="0" anchor="t" anchorCtr="0">
            <a:norm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Logical divisions for tenants, having their own </a:t>
            </a:r>
            <a:r>
              <a:rPr lang="en-US" sz="1800" i="0" u="none" strike="noStrike" cap="none" baseline="0" dirty="0">
                <a:solidFill>
                  <a:schemeClr val="dk1"/>
                </a:solidFill>
                <a:latin typeface="Arial"/>
                <a:ea typeface="Arial"/>
                <a:cs typeface="Arial"/>
                <a:sym typeface="Arial"/>
                <a:rtl val="0"/>
              </a:rPr>
              <a:t>Quotas</a:t>
            </a:r>
            <a:r>
              <a:rPr lang="en-US" sz="1800" b="0" i="0" u="none" strike="noStrike" cap="none" baseline="0" dirty="0">
                <a:solidFill>
                  <a:schemeClr val="dk1"/>
                </a:solidFill>
                <a:latin typeface="Arial"/>
                <a:ea typeface="Arial"/>
                <a:cs typeface="Arial"/>
                <a:sym typeface="Arial"/>
                <a:rtl val="0"/>
              </a:rPr>
              <a:t> and </a:t>
            </a:r>
            <a:r>
              <a:rPr lang="en-US" sz="1800" i="0" u="none" strike="noStrike" cap="none" baseline="0" dirty="0">
                <a:solidFill>
                  <a:schemeClr val="dk1"/>
                </a:solidFill>
                <a:latin typeface="Arial"/>
                <a:ea typeface="Arial"/>
                <a:cs typeface="Arial"/>
                <a:sym typeface="Arial"/>
                <a:rtl val="0"/>
              </a:rPr>
              <a:t>Users</a:t>
            </a:r>
          </a:p>
          <a:p>
            <a:pPr marL="0" marR="0" lvl="0" indent="0" algn="l" rtl="0">
              <a:lnSpc>
                <a:spcPct val="100000"/>
              </a:lnSpc>
              <a:spcBef>
                <a:spcPts val="120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User permissions are specified per Org and Space</a:t>
            </a:r>
          </a:p>
          <a:p>
            <a:pPr marL="0" marR="0" lvl="0" indent="0" algn="l" rtl="0">
              <a:lnSpc>
                <a:spcPct val="100000"/>
              </a:lnSpc>
              <a:spcBef>
                <a:spcPts val="120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User administration is delegated to the Org level</a:t>
            </a: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p:txBody>
      </p:sp>
      <p:pic>
        <p:nvPicPr>
          <p:cNvPr id="717" name="Shape 717"/>
          <p:cNvPicPr preferRelativeResize="0"/>
          <p:nvPr/>
        </p:nvPicPr>
        <p:blipFill rotWithShape="1">
          <a:blip r:embed="rId3">
            <a:alphaModFix/>
          </a:blip>
          <a:srcRect/>
          <a:stretch/>
        </p:blipFill>
        <p:spPr>
          <a:xfrm>
            <a:off x="4032378" y="406400"/>
            <a:ext cx="4933820" cy="3644898"/>
          </a:xfrm>
          <a:prstGeom prst="rect">
            <a:avLst/>
          </a:prstGeom>
          <a:noFill/>
          <a:ln>
            <a:noFill/>
          </a:ln>
        </p:spPr>
      </p:pic>
      <p:pic>
        <p:nvPicPr>
          <p:cNvPr id="718" name="Shape 718"/>
          <p:cNvPicPr preferRelativeResize="0"/>
          <p:nvPr/>
        </p:nvPicPr>
        <p:blipFill rotWithShape="1">
          <a:blip r:embed="rId4">
            <a:alphaModFix/>
          </a:blip>
          <a:srcRect/>
          <a:stretch/>
        </p:blipFill>
        <p:spPr>
          <a:xfrm>
            <a:off x="3917676" y="2802466"/>
            <a:ext cx="1824838" cy="1714500"/>
          </a:xfrm>
          <a:prstGeom prst="rect">
            <a:avLst/>
          </a:prstGeom>
          <a:noFill/>
          <a:ln>
            <a:noFill/>
          </a:ln>
        </p:spPr>
      </p:pic>
    </p:spTree>
    <p:extLst>
      <p:ext uri="{BB962C8B-B14F-4D97-AF65-F5344CB8AC3E}">
        <p14:creationId xmlns:p14="http://schemas.microsoft.com/office/powerpoint/2010/main" val="661828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title"/>
          </p:nvPr>
        </p:nvSpPr>
        <p:spPr>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baseline="0" dirty="0">
                <a:latin typeface="Arial"/>
                <a:ea typeface="Arial"/>
                <a:cs typeface="Arial"/>
                <a:sym typeface="Arial"/>
                <a:rtl val="0"/>
              </a:rPr>
              <a:t>Spaces</a:t>
            </a:r>
          </a:p>
        </p:txBody>
      </p:sp>
      <p:sp>
        <p:nvSpPr>
          <p:cNvPr id="725" name="Shape 725"/>
          <p:cNvSpPr txBox="1">
            <a:spLocks noGrp="1"/>
          </p:cNvSpPr>
          <p:nvPr>
            <p:ph sz="quarter" idx="10"/>
          </p:nvPr>
        </p:nvSpPr>
        <p:spPr>
          <a:xfrm>
            <a:off x="366715" y="1074738"/>
            <a:ext cx="2833686" cy="3382962"/>
          </a:xfrm>
          <a:prstGeom prst="rect">
            <a:avLst/>
          </a:prstGeom>
          <a:noFill/>
          <a:ln>
            <a:noFill/>
          </a:ln>
        </p:spPr>
        <p:txBody>
          <a:bodyPr lIns="0" tIns="0" rIns="0" bIns="0" anchor="t" anchorCtr="0">
            <a:norm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Logical sub-division inside an Org</a:t>
            </a:r>
          </a:p>
          <a:p>
            <a:pPr marL="0" marR="0" lvl="0" indent="0" algn="l" rtl="0">
              <a:lnSpc>
                <a:spcPct val="100000"/>
              </a:lnSpc>
              <a:spcBef>
                <a:spcPts val="120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Users specified at the Org level can have different access levels per Space</a:t>
            </a:r>
          </a:p>
          <a:p>
            <a:pPr marL="0" marR="0" lvl="0" indent="0" algn="l" rtl="0">
              <a:lnSpc>
                <a:spcPct val="100000"/>
              </a:lnSpc>
              <a:spcBef>
                <a:spcPts val="1200"/>
              </a:spcBef>
              <a:spcAft>
                <a:spcPts val="0"/>
              </a:spcAft>
              <a:buClr>
                <a:schemeClr val="accent1"/>
              </a:buClr>
              <a:buSzPct val="25000"/>
              <a:buFont typeface="Arial"/>
              <a:buNone/>
            </a:pPr>
            <a:r>
              <a:rPr lang="en-US" sz="1800" b="0" i="0" u="none" strike="noStrike" cap="none" baseline="0" dirty="0">
                <a:solidFill>
                  <a:schemeClr val="dk1"/>
                </a:solidFill>
                <a:latin typeface="Arial"/>
                <a:ea typeface="Arial"/>
                <a:cs typeface="Arial"/>
                <a:sym typeface="Arial"/>
                <a:rtl val="0"/>
              </a:rPr>
              <a:t>Services and Applications are scoped to a  </a:t>
            </a:r>
            <a:r>
              <a:rPr lang="en-US" sz="1800" b="0" i="0" u="none" strike="noStrike" cap="none" baseline="0" dirty="0" smtClean="0">
                <a:solidFill>
                  <a:schemeClr val="dk1"/>
                </a:solidFill>
                <a:latin typeface="Arial"/>
                <a:ea typeface="Arial"/>
                <a:cs typeface="Arial"/>
                <a:sym typeface="Arial"/>
                <a:rtl val="0"/>
              </a:rPr>
              <a:t>Space</a:t>
            </a:r>
          </a:p>
          <a:p>
            <a:pPr marL="0" lvl="0" indent="0">
              <a:buClr>
                <a:schemeClr val="accent1"/>
              </a:buClr>
              <a:buSzPct val="25000"/>
              <a:buNone/>
            </a:pPr>
            <a:r>
              <a:rPr lang="en-US" sz="1800" smtClean="0">
                <a:solidFill>
                  <a:schemeClr val="dk1"/>
                </a:solidFill>
                <a:ea typeface="Arial"/>
                <a:sym typeface="Arial"/>
                <a:rtl val="0"/>
              </a:rPr>
              <a:t>Optional </a:t>
            </a:r>
            <a:r>
              <a:rPr lang="en-US" sz="1800">
                <a:solidFill>
                  <a:schemeClr val="dk1"/>
                </a:solidFill>
                <a:ea typeface="Arial"/>
                <a:sym typeface="Arial"/>
                <a:rtl val="0"/>
              </a:rPr>
              <a:t>Quotas </a:t>
            </a:r>
            <a:r>
              <a:rPr lang="en-US" sz="1800" smtClean="0">
                <a:solidFill>
                  <a:schemeClr val="dk1"/>
                </a:solidFill>
                <a:ea typeface="Arial"/>
                <a:sym typeface="Arial"/>
                <a:rtl val="0"/>
              </a:rPr>
              <a:t>at </a:t>
            </a:r>
            <a:r>
              <a:rPr lang="en-US" sz="1800" dirty="0" smtClean="0">
                <a:solidFill>
                  <a:schemeClr val="dk1"/>
                </a:solidFill>
                <a:ea typeface="Arial"/>
                <a:sym typeface="Arial"/>
                <a:rtl val="0"/>
              </a:rPr>
              <a:t>the Space level</a:t>
            </a:r>
            <a:endParaRPr lang="en-US" sz="1800" dirty="0">
              <a:solidFill>
                <a:schemeClr val="dk1"/>
              </a:solidFill>
              <a:ea typeface="Arial"/>
              <a:sym typeface="Arial"/>
              <a:rtl val="0"/>
            </a:endParaRPr>
          </a:p>
          <a:p>
            <a:pPr marL="0" marR="0" lvl="0" indent="0" algn="l" rtl="0">
              <a:lnSpc>
                <a:spcPct val="100000"/>
              </a:lnSpc>
              <a:spcBef>
                <a:spcPts val="1200"/>
              </a:spcBef>
              <a:spcAft>
                <a:spcPts val="0"/>
              </a:spcAft>
              <a:buClr>
                <a:schemeClr val="accent1"/>
              </a:buClr>
              <a:buSzPct val="25000"/>
              <a:buFont typeface="Arial"/>
              <a:buNone/>
            </a:pPr>
            <a:endParaRPr lang="en-US"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1200"/>
              </a:spcBef>
              <a:spcAft>
                <a:spcPts val="0"/>
              </a:spcAft>
              <a:buClr>
                <a:schemeClr val="accent1"/>
              </a:buClr>
              <a:buFont typeface="Arial"/>
              <a:buNone/>
            </a:pPr>
            <a:endParaRPr sz="1800" b="0" i="0" u="none" strike="noStrike" cap="none" baseline="0" dirty="0">
              <a:solidFill>
                <a:schemeClr val="dk1"/>
              </a:solidFill>
              <a:latin typeface="Arial"/>
              <a:ea typeface="Arial"/>
              <a:cs typeface="Arial"/>
              <a:sym typeface="Arial"/>
              <a:rtl val="0"/>
            </a:endParaRPr>
          </a:p>
        </p:txBody>
      </p:sp>
      <p:pic>
        <p:nvPicPr>
          <p:cNvPr id="724" name="Shape 724"/>
          <p:cNvPicPr preferRelativeResize="0"/>
          <p:nvPr/>
        </p:nvPicPr>
        <p:blipFill rotWithShape="1">
          <a:blip r:embed="rId3">
            <a:alphaModFix/>
          </a:blip>
          <a:srcRect/>
          <a:stretch/>
        </p:blipFill>
        <p:spPr>
          <a:xfrm>
            <a:off x="5964767" y="690033"/>
            <a:ext cx="2921000" cy="3479798"/>
          </a:xfrm>
          <a:prstGeom prst="rect">
            <a:avLst/>
          </a:prstGeom>
          <a:noFill/>
          <a:ln>
            <a:noFill/>
          </a:ln>
        </p:spPr>
      </p:pic>
      <p:pic>
        <p:nvPicPr>
          <p:cNvPr id="726" name="Shape 726"/>
          <p:cNvPicPr preferRelativeResize="0"/>
          <p:nvPr/>
        </p:nvPicPr>
        <p:blipFill rotWithShape="1">
          <a:blip r:embed="rId4">
            <a:alphaModFix/>
          </a:blip>
          <a:srcRect/>
          <a:stretch/>
        </p:blipFill>
        <p:spPr>
          <a:xfrm>
            <a:off x="4587021" y="2480733"/>
            <a:ext cx="1784143" cy="2127249"/>
          </a:xfrm>
          <a:prstGeom prst="rect">
            <a:avLst/>
          </a:prstGeom>
          <a:noFill/>
          <a:ln>
            <a:noFill/>
          </a:ln>
        </p:spPr>
      </p:pic>
    </p:spTree>
    <p:extLst>
      <p:ext uri="{BB962C8B-B14F-4D97-AF65-F5344CB8AC3E}">
        <p14:creationId xmlns:p14="http://schemas.microsoft.com/office/powerpoint/2010/main" val="13358160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8912" y="1604992"/>
            <a:ext cx="6048376" cy="620683"/>
          </a:xfrm>
        </p:spPr>
        <p:txBody>
          <a:bodyPr/>
          <a:lstStyle/>
          <a:p>
            <a:r>
              <a:rPr lang="en-US" dirty="0" smtClean="0"/>
              <a:t>Security </a:t>
            </a:r>
            <a:endParaRPr lang="en-US" dirty="0"/>
          </a:p>
        </p:txBody>
      </p:sp>
      <p:sp>
        <p:nvSpPr>
          <p:cNvPr id="3" name="Subtitle 2"/>
          <p:cNvSpPr>
            <a:spLocks noGrp="1"/>
          </p:cNvSpPr>
          <p:nvPr>
            <p:ph type="subTitle" idx="1"/>
          </p:nvPr>
        </p:nvSpPr>
        <p:spPr/>
        <p:txBody>
          <a:bodyPr/>
          <a:lstStyle/>
          <a:p>
            <a:r>
              <a:rPr lang="en-US" dirty="0" smtClean="0"/>
              <a:t>Access Control, Application Security Groups and Identity Management </a:t>
            </a:r>
            <a:endParaRPr lang="en-US" dirty="0"/>
          </a:p>
        </p:txBody>
      </p:sp>
    </p:spTree>
    <p:extLst>
      <p:ext uri="{BB962C8B-B14F-4D97-AF65-F5344CB8AC3E}">
        <p14:creationId xmlns:p14="http://schemas.microsoft.com/office/powerpoint/2010/main" val="16046457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p:nvPr/>
        </p:nvSpPr>
        <p:spPr>
          <a:xfrm>
            <a:off x="2387600" y="1405466"/>
            <a:ext cx="6341533" cy="3174999"/>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246" name="Shape 246"/>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a:solidFill>
                  <a:srgbClr val="00685D"/>
                </a:solidFill>
                <a:latin typeface="Arial"/>
                <a:ea typeface="Arial"/>
                <a:cs typeface="Arial"/>
                <a:sym typeface="Arial"/>
                <a:rtl val="0"/>
              </a:rPr>
              <a:t>System Boundaries</a:t>
            </a:r>
          </a:p>
        </p:txBody>
      </p:sp>
      <p:sp>
        <p:nvSpPr>
          <p:cNvPr id="247" name="Shape 247"/>
          <p:cNvSpPr txBox="1">
            <a:spLocks noGrp="1"/>
          </p:cNvSpPr>
          <p:nvPr>
            <p:ph type="body" idx="4294967295"/>
          </p:nvPr>
        </p:nvSpPr>
        <p:spPr>
          <a:xfrm>
            <a:off x="194732" y="1074737"/>
            <a:ext cx="2074334" cy="3382961"/>
          </a:xfrm>
          <a:prstGeom prst="rect">
            <a:avLst/>
          </a:prstGeom>
          <a:noFill/>
          <a:ln>
            <a:noFill/>
          </a:ln>
        </p:spPr>
        <p:txBody>
          <a:bodyPr lIns="0" tIns="0" rIns="0" bIns="0" anchor="t" anchorCtr="0">
            <a:normAutofit/>
          </a:bodyPr>
          <a:lstStyle/>
          <a:p>
            <a:pPr marL="0" marR="0" lvl="0" indent="0" algn="l" rtl="0">
              <a:lnSpc>
                <a:spcPct val="100000"/>
              </a:lnSpc>
              <a:spcBef>
                <a:spcPts val="0"/>
              </a:spcBef>
              <a:spcAft>
                <a:spcPts val="0"/>
              </a:spcAft>
              <a:buClr>
                <a:srgbClr val="ADC339"/>
              </a:buClr>
              <a:buSzPct val="25000"/>
              <a:buFont typeface="Arial"/>
              <a:buNone/>
            </a:pPr>
            <a:r>
              <a:rPr lang="en-US" sz="2400" b="0" i="0" u="none" strike="noStrike" cap="none" baseline="0">
                <a:solidFill>
                  <a:schemeClr val="lt2"/>
                </a:solidFill>
                <a:latin typeface="Arial"/>
                <a:ea typeface="Arial"/>
                <a:cs typeface="Arial"/>
                <a:sym typeface="Arial"/>
                <a:rtl val="0"/>
              </a:rPr>
              <a:t>Minimal Pivotal CF network access</a:t>
            </a:r>
          </a:p>
          <a:p>
            <a:pPr marL="0" marR="0" lvl="0" indent="0" algn="l" rtl="0">
              <a:lnSpc>
                <a:spcPct val="100000"/>
              </a:lnSpc>
              <a:spcBef>
                <a:spcPts val="1200"/>
              </a:spcBef>
              <a:spcAft>
                <a:spcPts val="0"/>
              </a:spcAft>
              <a:buClr>
                <a:srgbClr val="ADC339"/>
              </a:buClr>
              <a:buSzPct val="25000"/>
              <a:buFont typeface="Arial"/>
              <a:buNone/>
            </a:pPr>
            <a:r>
              <a:rPr lang="en-US" sz="1600" b="0" i="0" u="none" strike="noStrike" cap="none" baseline="0">
                <a:solidFill>
                  <a:schemeClr val="lt2"/>
                </a:solidFill>
                <a:latin typeface="Arial"/>
                <a:ea typeface="Arial"/>
                <a:cs typeface="Arial"/>
                <a:sym typeface="Arial"/>
                <a:rtl val="0"/>
              </a:rPr>
              <a:t>allows PCF to be easily deployed on a VLAN or behind a firewall </a:t>
            </a:r>
          </a:p>
          <a:p>
            <a:pPr marL="0" marR="0" lvl="0" indent="0" algn="l" rtl="0">
              <a:lnSpc>
                <a:spcPct val="100000"/>
              </a:lnSpc>
              <a:spcBef>
                <a:spcPts val="1200"/>
              </a:spcBef>
              <a:spcAft>
                <a:spcPts val="0"/>
              </a:spcAft>
              <a:buClr>
                <a:srgbClr val="ADC339"/>
              </a:buClr>
              <a:buSzPct val="25000"/>
              <a:buFont typeface="Arial"/>
              <a:buNone/>
            </a:pPr>
            <a:r>
              <a:rPr lang="en-US" sz="1600" b="0" i="0" u="none" strike="noStrike" cap="none" baseline="0">
                <a:solidFill>
                  <a:schemeClr val="lt2"/>
                </a:solidFill>
                <a:latin typeface="Arial"/>
                <a:ea typeface="Arial"/>
                <a:cs typeface="Arial"/>
                <a:sym typeface="Arial"/>
                <a:rtl val="0"/>
              </a:rPr>
              <a:t>reduces surface area for vulnerabilities</a:t>
            </a:r>
          </a:p>
        </p:txBody>
      </p:sp>
      <p:sp>
        <p:nvSpPr>
          <p:cNvPr id="248" name="Shape 248"/>
          <p:cNvSpPr txBox="1"/>
          <p:nvPr/>
        </p:nvSpPr>
        <p:spPr>
          <a:xfrm>
            <a:off x="2707638" y="876300"/>
            <a:ext cx="97545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HTTP/HTTPS</a:t>
            </a:r>
          </a:p>
        </p:txBody>
      </p:sp>
      <p:sp>
        <p:nvSpPr>
          <p:cNvPr id="249" name="Shape 249"/>
          <p:cNvSpPr txBox="1"/>
          <p:nvPr/>
        </p:nvSpPr>
        <p:spPr>
          <a:xfrm>
            <a:off x="4913203" y="876300"/>
            <a:ext cx="97545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HTTP/HTTPS</a:t>
            </a:r>
          </a:p>
        </p:txBody>
      </p:sp>
      <p:sp>
        <p:nvSpPr>
          <p:cNvPr id="250" name="Shape 250"/>
          <p:cNvSpPr txBox="1"/>
          <p:nvPr/>
        </p:nvSpPr>
        <p:spPr>
          <a:xfrm>
            <a:off x="8019638" y="762000"/>
            <a:ext cx="790863" cy="40010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service</a:t>
            </a:r>
          </a:p>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dependent</a:t>
            </a:r>
          </a:p>
        </p:txBody>
      </p:sp>
      <p:grpSp>
        <p:nvGrpSpPr>
          <p:cNvPr id="251" name="Shape 251"/>
          <p:cNvGrpSpPr/>
          <p:nvPr/>
        </p:nvGrpSpPr>
        <p:grpSpPr>
          <a:xfrm>
            <a:off x="6959600" y="2752238"/>
            <a:ext cx="1295400" cy="812800"/>
            <a:chOff x="6358467" y="2184400"/>
            <a:chExt cx="1744133" cy="897463"/>
          </a:xfrm>
        </p:grpSpPr>
        <p:sp>
          <p:nvSpPr>
            <p:cNvPr id="252" name="Shape 252"/>
            <p:cNvSpPr/>
            <p:nvPr/>
          </p:nvSpPr>
          <p:spPr>
            <a:xfrm>
              <a:off x="6358467" y="2184400"/>
              <a:ext cx="1744133" cy="897463"/>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dk1"/>
                </a:solidFill>
                <a:latin typeface="Arial"/>
                <a:ea typeface="Arial"/>
                <a:cs typeface="Arial"/>
                <a:sym typeface="Arial"/>
                <a:rtl val="0"/>
              </a:endParaRPr>
            </a:p>
          </p:txBody>
        </p:sp>
        <p:sp>
          <p:nvSpPr>
            <p:cNvPr id="253" name="Shape 253"/>
            <p:cNvSpPr txBox="1"/>
            <p:nvPr/>
          </p:nvSpPr>
          <p:spPr>
            <a:xfrm>
              <a:off x="6854803" y="2810932"/>
              <a:ext cx="766800" cy="254874"/>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900" b="0" i="0" u="none" strike="noStrike" cap="none" baseline="0">
                  <a:solidFill>
                    <a:schemeClr val="dk1"/>
                  </a:solidFill>
                  <a:latin typeface="Arial"/>
                  <a:ea typeface="Arial"/>
                  <a:cs typeface="Arial"/>
                  <a:sym typeface="Arial"/>
                  <a:rtl val="0"/>
                </a:rPr>
                <a:t>Service</a:t>
              </a:r>
            </a:p>
          </p:txBody>
        </p:sp>
        <p:grpSp>
          <p:nvGrpSpPr>
            <p:cNvPr id="254" name="Shape 254"/>
            <p:cNvGrpSpPr/>
            <p:nvPr/>
          </p:nvGrpSpPr>
          <p:grpSpPr>
            <a:xfrm>
              <a:off x="6430189" y="2221581"/>
              <a:ext cx="1613146" cy="568473"/>
              <a:chOff x="5490387" y="1527312"/>
              <a:chExt cx="1613145" cy="568473"/>
            </a:xfrm>
          </p:grpSpPr>
          <p:sp>
            <p:nvSpPr>
              <p:cNvPr id="255" name="Shape 255"/>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Service Broker</a:t>
                </a:r>
              </a:p>
            </p:txBody>
          </p:sp>
          <p:sp>
            <p:nvSpPr>
              <p:cNvPr id="256" name="Shape 256"/>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Service Nodes</a:t>
                </a:r>
              </a:p>
            </p:txBody>
          </p:sp>
          <p:sp>
            <p:nvSpPr>
              <p:cNvPr id="257" name="Shape 257"/>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58" name="Shape 258"/>
              <p:cNvSpPr/>
              <p:nvPr/>
            </p:nvSpPr>
            <p:spPr>
              <a:xfrm>
                <a:off x="6855071" y="1860183"/>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grpSp>
        <p:nvGrpSpPr>
          <p:cNvPr id="259" name="Shape 259"/>
          <p:cNvGrpSpPr/>
          <p:nvPr/>
        </p:nvGrpSpPr>
        <p:grpSpPr>
          <a:xfrm>
            <a:off x="6942667" y="1753172"/>
            <a:ext cx="1295400" cy="812800"/>
            <a:chOff x="6358467" y="1176869"/>
            <a:chExt cx="1744133" cy="897464"/>
          </a:xfrm>
        </p:grpSpPr>
        <p:sp>
          <p:nvSpPr>
            <p:cNvPr id="260" name="Shape 260"/>
            <p:cNvSpPr/>
            <p:nvPr/>
          </p:nvSpPr>
          <p:spPr>
            <a:xfrm>
              <a:off x="6358467"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dk1"/>
                </a:solidFill>
                <a:latin typeface="Arial"/>
                <a:ea typeface="Arial"/>
                <a:cs typeface="Arial"/>
                <a:sym typeface="Arial"/>
                <a:rtl val="0"/>
              </a:endParaRPr>
            </a:p>
          </p:txBody>
        </p:sp>
        <p:grpSp>
          <p:nvGrpSpPr>
            <p:cNvPr id="261" name="Shape 261"/>
            <p:cNvGrpSpPr/>
            <p:nvPr/>
          </p:nvGrpSpPr>
          <p:grpSpPr>
            <a:xfrm>
              <a:off x="6430190" y="1230979"/>
              <a:ext cx="1613145" cy="568473"/>
              <a:chOff x="5490387" y="1527312"/>
              <a:chExt cx="1613145" cy="568473"/>
            </a:xfrm>
          </p:grpSpPr>
          <p:sp>
            <p:nvSpPr>
              <p:cNvPr id="262" name="Shape 262"/>
              <p:cNvSpPr/>
              <p:nvPr/>
            </p:nvSpPr>
            <p:spPr>
              <a:xfrm>
                <a:off x="5490387" y="15273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Service Broker</a:t>
                </a:r>
              </a:p>
            </p:txBody>
          </p:sp>
          <p:sp>
            <p:nvSpPr>
              <p:cNvPr id="263" name="Shape 263"/>
              <p:cNvSpPr/>
              <p:nvPr/>
            </p:nvSpPr>
            <p:spPr>
              <a:xfrm>
                <a:off x="5490387" y="182364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Service Nodes</a:t>
                </a:r>
              </a:p>
            </p:txBody>
          </p:sp>
          <p:sp>
            <p:nvSpPr>
              <p:cNvPr id="264" name="Shape 264"/>
              <p:cNvSpPr/>
              <p:nvPr/>
            </p:nvSpPr>
            <p:spPr>
              <a:xfrm>
                <a:off x="6846607" y="1563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65" name="Shape 265"/>
              <p:cNvSpPr/>
              <p:nvPr/>
            </p:nvSpPr>
            <p:spPr>
              <a:xfrm>
                <a:off x="6855071" y="1860183"/>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sp>
          <p:nvSpPr>
            <p:cNvPr id="266" name="Shape 266"/>
            <p:cNvSpPr txBox="1"/>
            <p:nvPr/>
          </p:nvSpPr>
          <p:spPr>
            <a:xfrm>
              <a:off x="6846335" y="1803399"/>
              <a:ext cx="766800" cy="254874"/>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900" b="0" i="0" u="none" strike="noStrike" cap="none" baseline="0">
                  <a:solidFill>
                    <a:schemeClr val="dk1"/>
                  </a:solidFill>
                  <a:latin typeface="Arial"/>
                  <a:ea typeface="Arial"/>
                  <a:cs typeface="Arial"/>
                  <a:sym typeface="Arial"/>
                  <a:rtl val="0"/>
                </a:rPr>
                <a:t>Service</a:t>
              </a:r>
            </a:p>
          </p:txBody>
        </p:sp>
      </p:grpSp>
      <p:grpSp>
        <p:nvGrpSpPr>
          <p:cNvPr id="267" name="Shape 267"/>
          <p:cNvGrpSpPr/>
          <p:nvPr/>
        </p:nvGrpSpPr>
        <p:grpSpPr>
          <a:xfrm>
            <a:off x="2548465" y="1752600"/>
            <a:ext cx="1295400" cy="812800"/>
            <a:chOff x="1092200" y="1176869"/>
            <a:chExt cx="1744133" cy="897464"/>
          </a:xfrm>
        </p:grpSpPr>
        <p:sp>
          <p:nvSpPr>
            <p:cNvPr id="268" name="Shape 268"/>
            <p:cNvSpPr/>
            <p:nvPr/>
          </p:nvSpPr>
          <p:spPr>
            <a:xfrm>
              <a:off x="1092200" y="1176869"/>
              <a:ext cx="1744133" cy="897464"/>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dk1"/>
                </a:solidFill>
                <a:latin typeface="Arial"/>
                <a:ea typeface="Arial"/>
                <a:cs typeface="Arial"/>
                <a:sym typeface="Arial"/>
                <a:rtl val="0"/>
              </a:endParaRPr>
            </a:p>
          </p:txBody>
        </p:sp>
        <p:grpSp>
          <p:nvGrpSpPr>
            <p:cNvPr id="269" name="Shape 269"/>
            <p:cNvGrpSpPr/>
            <p:nvPr/>
          </p:nvGrpSpPr>
          <p:grpSpPr>
            <a:xfrm>
              <a:off x="1163919" y="1239446"/>
              <a:ext cx="1621611" cy="568476"/>
              <a:chOff x="5481921" y="2721113"/>
              <a:chExt cx="1621611" cy="568476"/>
            </a:xfrm>
          </p:grpSpPr>
          <p:sp>
            <p:nvSpPr>
              <p:cNvPr id="270" name="Shape 270"/>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Ops Manager UI</a:t>
                </a:r>
              </a:p>
            </p:txBody>
          </p:sp>
          <p:sp>
            <p:nvSpPr>
              <p:cNvPr id="271" name="Shape 271"/>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fontScale="92500"/>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Ops Manager Director</a:t>
                </a:r>
              </a:p>
            </p:txBody>
          </p:sp>
          <p:sp>
            <p:nvSpPr>
              <p:cNvPr id="272" name="Shape 272"/>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sp>
          <p:nvSpPr>
            <p:cNvPr id="273" name="Shape 273"/>
            <p:cNvSpPr txBox="1"/>
            <p:nvPr/>
          </p:nvSpPr>
          <p:spPr>
            <a:xfrm>
              <a:off x="1130840" y="1761066"/>
              <a:ext cx="1665265" cy="254874"/>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900" b="0" i="0" u="none" strike="noStrike" cap="none" baseline="0">
                  <a:solidFill>
                    <a:schemeClr val="dk1"/>
                  </a:solidFill>
                  <a:latin typeface="Arial"/>
                  <a:ea typeface="Arial"/>
                  <a:cs typeface="Arial"/>
                  <a:sym typeface="Arial"/>
                  <a:rtl val="0"/>
                </a:rPr>
                <a:t>Operations Manager</a:t>
              </a:r>
            </a:p>
          </p:txBody>
        </p:sp>
      </p:grpSp>
      <p:cxnSp>
        <p:nvCxnSpPr>
          <p:cNvPr id="274" name="Shape 274"/>
          <p:cNvCxnSpPr>
            <a:stCxn id="248" idx="2"/>
            <a:endCxn id="270" idx="0"/>
          </p:cNvCxnSpPr>
          <p:nvPr/>
        </p:nvCxnSpPr>
        <p:spPr>
          <a:xfrm>
            <a:off x="3195367" y="1122519"/>
            <a:ext cx="5400" cy="686700"/>
          </a:xfrm>
          <a:prstGeom prst="straightConnector1">
            <a:avLst/>
          </a:prstGeom>
          <a:noFill/>
          <a:ln w="28575" cap="flat">
            <a:solidFill>
              <a:schemeClr val="lt2"/>
            </a:solidFill>
            <a:prstDash val="solid"/>
            <a:round/>
            <a:headEnd type="none" w="med" len="med"/>
            <a:tailEnd type="stealth" w="lg" len="lg"/>
          </a:ln>
        </p:spPr>
      </p:cxnSp>
      <p:cxnSp>
        <p:nvCxnSpPr>
          <p:cNvPr id="275" name="Shape 275"/>
          <p:cNvCxnSpPr>
            <a:endCxn id="263" idx="3"/>
          </p:cNvCxnSpPr>
          <p:nvPr/>
        </p:nvCxnSpPr>
        <p:spPr>
          <a:xfrm flipH="1">
            <a:off x="8194049" y="1126089"/>
            <a:ext cx="179400" cy="1067700"/>
          </a:xfrm>
          <a:prstGeom prst="straightConnector1">
            <a:avLst/>
          </a:prstGeom>
          <a:noFill/>
          <a:ln w="28575" cap="flat">
            <a:solidFill>
              <a:schemeClr val="lt2"/>
            </a:solidFill>
            <a:prstDash val="dash"/>
            <a:round/>
            <a:headEnd type="none" w="med" len="med"/>
            <a:tailEnd type="stealth" w="lg" len="lg"/>
          </a:ln>
        </p:spPr>
      </p:cxnSp>
      <p:cxnSp>
        <p:nvCxnSpPr>
          <p:cNvPr id="276" name="Shape 276"/>
          <p:cNvCxnSpPr>
            <a:endCxn id="256" idx="3"/>
          </p:cNvCxnSpPr>
          <p:nvPr/>
        </p:nvCxnSpPr>
        <p:spPr>
          <a:xfrm flipH="1">
            <a:off x="8210982" y="1126123"/>
            <a:ext cx="331800" cy="2051400"/>
          </a:xfrm>
          <a:prstGeom prst="straightConnector1">
            <a:avLst/>
          </a:prstGeom>
          <a:noFill/>
          <a:ln w="28575" cap="flat">
            <a:solidFill>
              <a:schemeClr val="lt2"/>
            </a:solidFill>
            <a:prstDash val="dash"/>
            <a:round/>
            <a:headEnd type="none" w="med" len="med"/>
            <a:tailEnd type="stealth" w="lg" len="lg"/>
          </a:ln>
        </p:spPr>
      </p:cxnSp>
      <p:grpSp>
        <p:nvGrpSpPr>
          <p:cNvPr id="277" name="Shape 277"/>
          <p:cNvGrpSpPr/>
          <p:nvPr/>
        </p:nvGrpSpPr>
        <p:grpSpPr>
          <a:xfrm>
            <a:off x="4089398" y="1761065"/>
            <a:ext cx="2641601" cy="2624664"/>
            <a:chOff x="2912533" y="804333"/>
            <a:chExt cx="3378200" cy="3031063"/>
          </a:xfrm>
        </p:grpSpPr>
        <p:sp>
          <p:nvSpPr>
            <p:cNvPr id="278" name="Shape 278"/>
            <p:cNvSpPr/>
            <p:nvPr/>
          </p:nvSpPr>
          <p:spPr>
            <a:xfrm>
              <a:off x="2912533" y="804333"/>
              <a:ext cx="3378200" cy="3031063"/>
            </a:xfrm>
            <a:prstGeom prst="rect">
              <a:avLst/>
            </a:prstGeom>
            <a:solidFill>
              <a:schemeClr val="lt1"/>
            </a:solidFill>
            <a:ln w="9525" cap="flat">
              <a:solidFill>
                <a:schemeClr val="dk1"/>
              </a:solidFill>
              <a:prstDash val="solid"/>
              <a:round/>
              <a:headEnd type="none" w="med" len="med"/>
              <a:tailEnd type="none" w="med" len="med"/>
            </a:ln>
          </p:spPr>
          <p:txBody>
            <a:bodyPr lIns="91425" tIns="45700" rIns="91425" bIns="45700" anchor="ctr" anchorCtr="0">
              <a:normAutofit/>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dk1"/>
                </a:solidFill>
                <a:latin typeface="Arial"/>
                <a:ea typeface="Arial"/>
                <a:cs typeface="Arial"/>
                <a:sym typeface="Arial"/>
                <a:rtl val="0"/>
              </a:endParaRPr>
            </a:p>
          </p:txBody>
        </p:sp>
        <p:sp>
          <p:nvSpPr>
            <p:cNvPr id="279" name="Shape 279"/>
            <p:cNvSpPr/>
            <p:nvPr/>
          </p:nvSpPr>
          <p:spPr>
            <a:xfrm>
              <a:off x="4626789" y="3247541"/>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App Log Aggregator</a:t>
              </a:r>
            </a:p>
          </p:txBody>
        </p:sp>
        <p:sp>
          <p:nvSpPr>
            <p:cNvPr id="280" name="Shape 280"/>
            <p:cNvSpPr/>
            <p:nvPr/>
          </p:nvSpPr>
          <p:spPr>
            <a:xfrm>
              <a:off x="4609855" y="1833608"/>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Login Server</a:t>
              </a:r>
            </a:p>
          </p:txBody>
        </p:sp>
        <p:sp>
          <p:nvSpPr>
            <p:cNvPr id="281" name="Shape 281"/>
            <p:cNvSpPr/>
            <p:nvPr/>
          </p:nvSpPr>
          <p:spPr>
            <a:xfrm>
              <a:off x="2967322" y="1239407"/>
              <a:ext cx="326316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Dynamic Router</a:t>
              </a:r>
            </a:p>
          </p:txBody>
        </p:sp>
        <p:sp>
          <p:nvSpPr>
            <p:cNvPr id="282" name="Shape 282"/>
            <p:cNvSpPr/>
            <p:nvPr/>
          </p:nvSpPr>
          <p:spPr>
            <a:xfrm>
              <a:off x="5923646" y="1277025"/>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83" name="Shape 283"/>
            <p:cNvSpPr/>
            <p:nvPr/>
          </p:nvSpPr>
          <p:spPr>
            <a:xfrm>
              <a:off x="2967322" y="1535779"/>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Cloud Controller</a:t>
              </a:r>
            </a:p>
          </p:txBody>
        </p:sp>
        <p:sp>
          <p:nvSpPr>
            <p:cNvPr id="284" name="Shape 284"/>
            <p:cNvSpPr/>
            <p:nvPr/>
          </p:nvSpPr>
          <p:spPr>
            <a:xfrm>
              <a:off x="2967322" y="1833608"/>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UAA</a:t>
              </a:r>
            </a:p>
          </p:txBody>
        </p:sp>
        <p:sp>
          <p:nvSpPr>
            <p:cNvPr id="285" name="Shape 285"/>
            <p:cNvSpPr/>
            <p:nvPr/>
          </p:nvSpPr>
          <p:spPr>
            <a:xfrm>
              <a:off x="4613451" y="1535795"/>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Health Manager</a:t>
              </a:r>
            </a:p>
          </p:txBody>
        </p:sp>
        <p:sp>
          <p:nvSpPr>
            <p:cNvPr id="286" name="Shape 286"/>
            <p:cNvSpPr/>
            <p:nvPr/>
          </p:nvSpPr>
          <p:spPr>
            <a:xfrm>
              <a:off x="2971800" y="2133597"/>
              <a:ext cx="3264081"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DEA Pool</a:t>
              </a:r>
            </a:p>
          </p:txBody>
        </p:sp>
        <p:sp>
          <p:nvSpPr>
            <p:cNvPr id="287" name="Shape 287"/>
            <p:cNvSpPr/>
            <p:nvPr/>
          </p:nvSpPr>
          <p:spPr>
            <a:xfrm>
              <a:off x="2969422" y="2931871"/>
              <a:ext cx="3263164"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Messaging (NATS)</a:t>
              </a:r>
            </a:p>
          </p:txBody>
        </p:sp>
        <p:sp>
          <p:nvSpPr>
            <p:cNvPr id="288" name="Shape 288"/>
            <p:cNvSpPr/>
            <p:nvPr/>
          </p:nvSpPr>
          <p:spPr>
            <a:xfrm>
              <a:off x="3015526" y="2561366"/>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Apps</a:t>
              </a:r>
            </a:p>
          </p:txBody>
        </p:sp>
        <p:sp>
          <p:nvSpPr>
            <p:cNvPr id="289" name="Shape 289"/>
            <p:cNvSpPr/>
            <p:nvPr/>
          </p:nvSpPr>
          <p:spPr>
            <a:xfrm>
              <a:off x="4328410" y="1550120"/>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0" name="Shape 290"/>
            <p:cNvSpPr/>
            <p:nvPr/>
          </p:nvSpPr>
          <p:spPr>
            <a:xfrm>
              <a:off x="5937503" y="1580800"/>
              <a:ext cx="207167" cy="182785"/>
            </a:xfrm>
            <a:prstGeom prst="heart">
              <a:avLst/>
            </a:pr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1" name="Shape 291"/>
            <p:cNvSpPr/>
            <p:nvPr/>
          </p:nvSpPr>
          <p:spPr>
            <a:xfrm>
              <a:off x="4267535" y="1895141"/>
              <a:ext cx="273084" cy="1382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2" name="Shape 292"/>
            <p:cNvSpPr/>
            <p:nvPr/>
          </p:nvSpPr>
          <p:spPr>
            <a:xfrm>
              <a:off x="4297385" y="2590725"/>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3" name="Shape 293"/>
            <p:cNvSpPr/>
            <p:nvPr/>
          </p:nvSpPr>
          <p:spPr>
            <a:xfrm rot="-4307520">
              <a:off x="5993623" y="3346907"/>
              <a:ext cx="195563" cy="90305"/>
            </a:xfrm>
            <a:custGeom>
              <a:avLst/>
              <a:gdLst/>
              <a:ahLst/>
              <a:cxnLst/>
              <a:rect l="0" t="0" r="0" b="0"/>
              <a:pathLst>
                <a:path w="2885855" h="1482826" extrusionOk="0">
                  <a:moveTo>
                    <a:pt x="2140215" y="766679"/>
                  </a:moveTo>
                  <a:cubicBezTo>
                    <a:pt x="2143010" y="997711"/>
                    <a:pt x="1978653" y="1040977"/>
                    <a:pt x="1776064" y="1047182"/>
                  </a:cubicBezTo>
                  <a:cubicBezTo>
                    <a:pt x="1773599" y="1047903"/>
                    <a:pt x="1771112" y="1047932"/>
                    <a:pt x="1768617" y="1047932"/>
                  </a:cubicBezTo>
                  <a:lnTo>
                    <a:pt x="1757942" y="1047932"/>
                  </a:lnTo>
                  <a:cubicBezTo>
                    <a:pt x="1716337" y="1049492"/>
                    <a:pt x="1673297" y="1049186"/>
                    <a:pt x="1629921" y="1048839"/>
                  </a:cubicBezTo>
                  <a:lnTo>
                    <a:pt x="1623719" y="1047932"/>
                  </a:lnTo>
                  <a:lnTo>
                    <a:pt x="507385" y="1047932"/>
                  </a:lnTo>
                  <a:cubicBezTo>
                    <a:pt x="317887" y="1068350"/>
                    <a:pt x="446273" y="1225746"/>
                    <a:pt x="673725" y="1389082"/>
                  </a:cubicBezTo>
                  <a:cubicBezTo>
                    <a:pt x="919900" y="1565863"/>
                    <a:pt x="571734" y="1454340"/>
                    <a:pt x="413198" y="1365738"/>
                  </a:cubicBezTo>
                  <a:cubicBezTo>
                    <a:pt x="254661" y="1277137"/>
                    <a:pt x="45146" y="1122801"/>
                    <a:pt x="4184" y="777009"/>
                  </a:cubicBezTo>
                  <a:cubicBezTo>
                    <a:pt x="-27472" y="509784"/>
                    <a:pt x="124488" y="449381"/>
                    <a:pt x="324715" y="437280"/>
                  </a:cubicBezTo>
                  <a:cubicBezTo>
                    <a:pt x="336380" y="434371"/>
                    <a:pt x="348428" y="433658"/>
                    <a:pt x="360643" y="433658"/>
                  </a:cubicBezTo>
                  <a:lnTo>
                    <a:pt x="1641310" y="433658"/>
                  </a:lnTo>
                  <a:cubicBezTo>
                    <a:pt x="1818405" y="409653"/>
                    <a:pt x="1690492" y="254578"/>
                    <a:pt x="1466524" y="93744"/>
                  </a:cubicBezTo>
                  <a:cubicBezTo>
                    <a:pt x="1220349" y="-83037"/>
                    <a:pt x="1568515" y="28486"/>
                    <a:pt x="1727051" y="117088"/>
                  </a:cubicBezTo>
                  <a:cubicBezTo>
                    <a:pt x="1885588" y="205689"/>
                    <a:pt x="2095103" y="360025"/>
                    <a:pt x="2136066" y="705817"/>
                  </a:cubicBezTo>
                  <a:cubicBezTo>
                    <a:pt x="2138626" y="727429"/>
                    <a:pt x="2139985" y="747689"/>
                    <a:pt x="2140215" y="766679"/>
                  </a:cubicBezTo>
                  <a:close/>
                  <a:moveTo>
                    <a:pt x="2885855" y="742594"/>
                  </a:moveTo>
                  <a:cubicBezTo>
                    <a:pt x="2885855" y="911228"/>
                    <a:pt x="2749151" y="1047932"/>
                    <a:pt x="2580517" y="1047932"/>
                  </a:cubicBezTo>
                  <a:cubicBezTo>
                    <a:pt x="2411883" y="1047932"/>
                    <a:pt x="2275179" y="911228"/>
                    <a:pt x="2275179" y="742594"/>
                  </a:cubicBezTo>
                  <a:cubicBezTo>
                    <a:pt x="2275179" y="573960"/>
                    <a:pt x="2411883" y="437256"/>
                    <a:pt x="2580517" y="437256"/>
                  </a:cubicBezTo>
                  <a:cubicBezTo>
                    <a:pt x="2749151" y="437256"/>
                    <a:pt x="2885855" y="573960"/>
                    <a:pt x="2885855" y="742594"/>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4" name="Shape 294"/>
            <p:cNvSpPr/>
            <p:nvPr/>
          </p:nvSpPr>
          <p:spPr>
            <a:xfrm rot="-10345447">
              <a:off x="5346647" y="2959469"/>
              <a:ext cx="249944" cy="220550"/>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5" name="Shape 295"/>
            <p:cNvSpPr/>
            <p:nvPr/>
          </p:nvSpPr>
          <p:spPr>
            <a:xfrm>
              <a:off x="5954092" y="2205402"/>
              <a:ext cx="192090" cy="189436"/>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6" name="Shape 296"/>
            <p:cNvSpPr/>
            <p:nvPr/>
          </p:nvSpPr>
          <p:spPr>
            <a:xfrm>
              <a:off x="2975789" y="3247541"/>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Metrics Collection</a:t>
              </a:r>
            </a:p>
          </p:txBody>
        </p:sp>
        <p:sp>
          <p:nvSpPr>
            <p:cNvPr id="297" name="Shape 297"/>
            <p:cNvSpPr/>
            <p:nvPr/>
          </p:nvSpPr>
          <p:spPr>
            <a:xfrm>
              <a:off x="4649594" y="2552900"/>
              <a:ext cx="1515437"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Apps</a:t>
              </a:r>
            </a:p>
          </p:txBody>
        </p:sp>
        <p:sp>
          <p:nvSpPr>
            <p:cNvPr id="298" name="Shape 298"/>
            <p:cNvSpPr/>
            <p:nvPr/>
          </p:nvSpPr>
          <p:spPr>
            <a:xfrm>
              <a:off x="5931453" y="2582258"/>
              <a:ext cx="185404"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299" name="Shape 299"/>
            <p:cNvSpPr/>
            <p:nvPr/>
          </p:nvSpPr>
          <p:spPr>
            <a:xfrm>
              <a:off x="5977467" y="1882389"/>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300" name="Shape 300"/>
            <p:cNvSpPr/>
            <p:nvPr/>
          </p:nvSpPr>
          <p:spPr>
            <a:xfrm>
              <a:off x="2967323" y="934607"/>
              <a:ext cx="3263164"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900" b="0" i="0" u="none" strike="noStrike" cap="none" baseline="0">
                  <a:solidFill>
                    <a:srgbClr val="F2F2F2"/>
                  </a:solidFill>
                  <a:latin typeface="Calibri"/>
                  <a:ea typeface="Calibri"/>
                  <a:cs typeface="Calibri"/>
                  <a:sym typeface="Calibri"/>
                  <a:rtl val="0"/>
                </a:rPr>
                <a:t>HA Proxy LB</a:t>
              </a:r>
            </a:p>
          </p:txBody>
        </p:sp>
        <p:sp>
          <p:nvSpPr>
            <p:cNvPr id="301" name="Shape 301"/>
            <p:cNvSpPr txBox="1"/>
            <p:nvPr/>
          </p:nvSpPr>
          <p:spPr>
            <a:xfrm>
              <a:off x="3986687" y="3522132"/>
              <a:ext cx="1253693" cy="276998"/>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dk1"/>
                </a:buClr>
                <a:buSzPct val="25000"/>
                <a:buFont typeface="Arial"/>
                <a:buNone/>
              </a:pPr>
              <a:r>
                <a:rPr lang="en-US" sz="900" b="0" i="0" u="none" strike="noStrike" cap="none" baseline="0">
                  <a:solidFill>
                    <a:schemeClr val="dk1"/>
                  </a:solidFill>
                  <a:latin typeface="Arial"/>
                  <a:ea typeface="Arial"/>
                  <a:cs typeface="Arial"/>
                  <a:sym typeface="Arial"/>
                  <a:rtl val="0"/>
                </a:rPr>
                <a:t>Elastic Runtime</a:t>
              </a:r>
            </a:p>
          </p:txBody>
        </p:sp>
        <p:pic>
          <p:nvPicPr>
            <p:cNvPr id="302" name="Shape 30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317998" y="3268133"/>
              <a:ext cx="237065" cy="237065"/>
            </a:xfrm>
            <a:prstGeom prst="rect">
              <a:avLst/>
            </a:prstGeom>
            <a:noFill/>
            <a:ln>
              <a:noFill/>
            </a:ln>
          </p:spPr>
        </p:pic>
        <p:pic>
          <p:nvPicPr>
            <p:cNvPr id="303" name="Shape 30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5884332" y="931333"/>
              <a:ext cx="279399" cy="279399"/>
            </a:xfrm>
            <a:prstGeom prst="rect">
              <a:avLst/>
            </a:prstGeom>
            <a:noFill/>
            <a:ln>
              <a:noFill/>
            </a:ln>
          </p:spPr>
        </p:pic>
      </p:grpSp>
      <p:cxnSp>
        <p:nvCxnSpPr>
          <p:cNvPr id="304" name="Shape 304"/>
          <p:cNvCxnSpPr>
            <a:stCxn id="249" idx="2"/>
            <a:endCxn id="300" idx="0"/>
          </p:cNvCxnSpPr>
          <p:nvPr/>
        </p:nvCxnSpPr>
        <p:spPr>
          <a:xfrm>
            <a:off x="5400932" y="1122519"/>
            <a:ext cx="7200" cy="751500"/>
          </a:xfrm>
          <a:prstGeom prst="straightConnector1">
            <a:avLst/>
          </a:prstGeom>
          <a:noFill/>
          <a:ln w="28575" cap="flat">
            <a:solidFill>
              <a:schemeClr val="lt2"/>
            </a:solidFill>
            <a:prstDash val="dash"/>
            <a:round/>
            <a:headEnd type="none" w="med" len="med"/>
            <a:tailEnd type="stealth" w="lg" len="lg"/>
          </a:ln>
        </p:spPr>
      </p:cxnSp>
      <p:cxnSp>
        <p:nvCxnSpPr>
          <p:cNvPr id="305" name="Shape 305"/>
          <p:cNvCxnSpPr/>
          <p:nvPr/>
        </p:nvCxnSpPr>
        <p:spPr>
          <a:xfrm>
            <a:off x="5553332" y="1122520"/>
            <a:ext cx="9267" cy="1011078"/>
          </a:xfrm>
          <a:prstGeom prst="straightConnector1">
            <a:avLst/>
          </a:prstGeom>
          <a:noFill/>
          <a:ln w="28575" cap="flat">
            <a:solidFill>
              <a:schemeClr val="lt2"/>
            </a:solidFill>
            <a:prstDash val="solid"/>
            <a:round/>
            <a:headEnd type="none" w="med" len="med"/>
            <a:tailEnd type="stealth" w="lg" len="lg"/>
          </a:ln>
        </p:spPr>
      </p:cxnSp>
    </p:spTree>
    <p:extLst>
      <p:ext uri="{BB962C8B-B14F-4D97-AF65-F5344CB8AC3E}">
        <p14:creationId xmlns:p14="http://schemas.microsoft.com/office/powerpoint/2010/main" val="2073947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p:nvPr/>
        </p:nvSpPr>
        <p:spPr>
          <a:xfrm>
            <a:off x="3530600" y="1871133"/>
            <a:ext cx="4842934" cy="2133598"/>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311" name="Shape 311"/>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dirty="0">
                <a:solidFill>
                  <a:srgbClr val="00685D"/>
                </a:solidFill>
                <a:latin typeface="Arial"/>
                <a:ea typeface="Arial"/>
                <a:cs typeface="Arial"/>
                <a:sym typeface="Arial"/>
                <a:rtl val="0"/>
              </a:rPr>
              <a:t>API Access</a:t>
            </a:r>
          </a:p>
        </p:txBody>
      </p:sp>
      <p:grpSp>
        <p:nvGrpSpPr>
          <p:cNvPr id="312" name="Shape 312"/>
          <p:cNvGrpSpPr/>
          <p:nvPr/>
        </p:nvGrpSpPr>
        <p:grpSpPr>
          <a:xfrm>
            <a:off x="5100928" y="2788806"/>
            <a:ext cx="1596204" cy="272242"/>
            <a:chOff x="3526128" y="1738940"/>
            <a:chExt cx="1596204" cy="272242"/>
          </a:xfrm>
        </p:grpSpPr>
        <p:sp>
          <p:nvSpPr>
            <p:cNvPr id="313" name="Shape 313"/>
            <p:cNvSpPr/>
            <p:nvPr/>
          </p:nvSpPr>
          <p:spPr>
            <a:xfrm>
              <a:off x="3526128" y="1738940"/>
              <a:ext cx="159620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314" name="Shape 314"/>
            <p:cNvSpPr/>
            <p:nvPr/>
          </p:nvSpPr>
          <p:spPr>
            <a:xfrm>
              <a:off x="4873785" y="1768091"/>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grpSp>
        <p:nvGrpSpPr>
          <p:cNvPr id="315" name="Shape 315"/>
          <p:cNvGrpSpPr/>
          <p:nvPr/>
        </p:nvGrpSpPr>
        <p:grpSpPr>
          <a:xfrm>
            <a:off x="5092462" y="3364582"/>
            <a:ext cx="1613145" cy="272143"/>
            <a:chOff x="3526128" y="2035314"/>
            <a:chExt cx="1613145" cy="272143"/>
          </a:xfrm>
        </p:grpSpPr>
        <p:sp>
          <p:nvSpPr>
            <p:cNvPr id="316" name="Shape 316"/>
            <p:cNvSpPr/>
            <p:nvPr/>
          </p:nvSpPr>
          <p:spPr>
            <a:xfrm>
              <a:off x="3526128" y="2035314"/>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Cloud Controller</a:t>
              </a:r>
            </a:p>
          </p:txBody>
        </p:sp>
        <p:sp>
          <p:nvSpPr>
            <p:cNvPr id="317" name="Shape 317"/>
            <p:cNvSpPr/>
            <p:nvPr/>
          </p:nvSpPr>
          <p:spPr>
            <a:xfrm>
              <a:off x="4887217" y="2049652"/>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318" name="Shape 318"/>
          <p:cNvSpPr/>
          <p:nvPr/>
        </p:nvSpPr>
        <p:spPr>
          <a:xfrm>
            <a:off x="5100930" y="2221540"/>
            <a:ext cx="1596202"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cxnSp>
        <p:nvCxnSpPr>
          <p:cNvPr id="319" name="Shape 319"/>
          <p:cNvCxnSpPr>
            <a:endCxn id="318" idx="0"/>
          </p:cNvCxnSpPr>
          <p:nvPr/>
        </p:nvCxnSpPr>
        <p:spPr>
          <a:xfrm flipH="1">
            <a:off x="5899031" y="1503640"/>
            <a:ext cx="1500" cy="717900"/>
          </a:xfrm>
          <a:prstGeom prst="straightConnector1">
            <a:avLst/>
          </a:prstGeom>
          <a:noFill/>
          <a:ln w="28575" cap="flat">
            <a:solidFill>
              <a:schemeClr val="lt2"/>
            </a:solidFill>
            <a:prstDash val="solid"/>
            <a:round/>
            <a:headEnd type="none" w="med" len="med"/>
            <a:tailEnd type="stealth" w="lg" len="lg"/>
          </a:ln>
        </p:spPr>
      </p:cxnSp>
      <p:sp>
        <p:nvSpPr>
          <p:cNvPr id="320" name="Shape 320"/>
          <p:cNvSpPr txBox="1"/>
          <p:nvPr/>
        </p:nvSpPr>
        <p:spPr>
          <a:xfrm>
            <a:off x="324381" y="1599670"/>
            <a:ext cx="3096151" cy="2548994"/>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1600" b="0" i="0" u="none" strike="noStrike" cap="none" baseline="0" dirty="0">
                <a:solidFill>
                  <a:srgbClr val="4D4D4D"/>
                </a:solidFill>
                <a:latin typeface="Arial"/>
                <a:ea typeface="Arial"/>
                <a:cs typeface="Arial"/>
                <a:sym typeface="Arial"/>
                <a:rtl val="0"/>
              </a:rPr>
              <a:t>API access (app management, service management, org/space management, etc.) is routed to Cloud Controller via HTTP/HTTPS </a:t>
            </a:r>
          </a:p>
          <a:p>
            <a:pPr marL="0" marR="0" lvl="0" indent="0" algn="l" rtl="0">
              <a:lnSpc>
                <a:spcPct val="100000"/>
              </a:lnSpc>
              <a:spcBef>
                <a:spcPts val="320"/>
              </a:spcBef>
              <a:spcAft>
                <a:spcPts val="0"/>
              </a:spcAft>
              <a:buClr>
                <a:srgbClr val="2C95DD"/>
              </a:buClr>
              <a:buFont typeface="Arial"/>
              <a:buNone/>
            </a:pPr>
            <a:endParaRPr sz="1600" b="0" i="0" u="none" strike="noStrike" cap="none" baseline="0" dirty="0">
              <a:solidFill>
                <a:srgbClr val="4D4D4D"/>
              </a:solidFill>
              <a:latin typeface="Arial"/>
              <a:ea typeface="Arial"/>
              <a:cs typeface="Arial"/>
              <a:sym typeface="Arial"/>
              <a:rtl val="0"/>
            </a:endParaRPr>
          </a:p>
        </p:txBody>
      </p:sp>
      <p:cxnSp>
        <p:nvCxnSpPr>
          <p:cNvPr id="321" name="Shape 321"/>
          <p:cNvCxnSpPr>
            <a:stCxn id="318" idx="2"/>
            <a:endCxn id="313" idx="0"/>
          </p:cNvCxnSpPr>
          <p:nvPr/>
        </p:nvCxnSpPr>
        <p:spPr>
          <a:xfrm>
            <a:off x="5899031" y="2493782"/>
            <a:ext cx="0" cy="294900"/>
          </a:xfrm>
          <a:prstGeom prst="straightConnector1">
            <a:avLst/>
          </a:prstGeom>
          <a:noFill/>
          <a:ln w="28575" cap="flat">
            <a:solidFill>
              <a:schemeClr val="lt2"/>
            </a:solidFill>
            <a:prstDash val="solid"/>
            <a:round/>
            <a:headEnd type="none" w="med" len="med"/>
            <a:tailEnd type="stealth" w="lg" len="lg"/>
          </a:ln>
        </p:spPr>
      </p:cxnSp>
      <p:cxnSp>
        <p:nvCxnSpPr>
          <p:cNvPr id="322" name="Shape 322"/>
          <p:cNvCxnSpPr>
            <a:stCxn id="313" idx="2"/>
            <a:endCxn id="316" idx="0"/>
          </p:cNvCxnSpPr>
          <p:nvPr/>
        </p:nvCxnSpPr>
        <p:spPr>
          <a:xfrm>
            <a:off x="5899030" y="3061048"/>
            <a:ext cx="0" cy="303600"/>
          </a:xfrm>
          <a:prstGeom prst="straightConnector1">
            <a:avLst/>
          </a:prstGeom>
          <a:noFill/>
          <a:ln w="28575" cap="flat">
            <a:solidFill>
              <a:schemeClr val="lt2"/>
            </a:solidFill>
            <a:prstDash val="solid"/>
            <a:round/>
            <a:headEnd type="none" w="med" len="med"/>
            <a:tailEnd type="stealth" w="lg" len="lg"/>
          </a:ln>
        </p:spPr>
      </p:cxnSp>
      <p:sp>
        <p:nvSpPr>
          <p:cNvPr id="323" name="Shape 323"/>
          <p:cNvSpPr txBox="1"/>
          <p:nvPr/>
        </p:nvSpPr>
        <p:spPr>
          <a:xfrm>
            <a:off x="5037698" y="1257300"/>
            <a:ext cx="1725543"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1" u="none" strike="noStrike" cap="none" baseline="0">
                <a:solidFill>
                  <a:schemeClr val="lt2"/>
                </a:solidFill>
                <a:latin typeface="Arial"/>
                <a:ea typeface="Arial"/>
                <a:cs typeface="Arial"/>
                <a:sym typeface="Arial"/>
                <a:rtl val="0"/>
              </a:rPr>
              <a:t>https://api.mypivotalcf.com</a:t>
            </a:r>
          </a:p>
        </p:txBody>
      </p:sp>
      <p:sp>
        <p:nvSpPr>
          <p:cNvPr id="324" name="Shape 324"/>
          <p:cNvSpPr txBox="1"/>
          <p:nvPr/>
        </p:nvSpPr>
        <p:spPr>
          <a:xfrm>
            <a:off x="5980551" y="2527300"/>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sp>
        <p:nvSpPr>
          <p:cNvPr id="325" name="Shape 325"/>
          <p:cNvSpPr txBox="1"/>
          <p:nvPr/>
        </p:nvSpPr>
        <p:spPr>
          <a:xfrm>
            <a:off x="6039817" y="3094566"/>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pic>
        <p:nvPicPr>
          <p:cNvPr id="326" name="Shape 3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392332" y="2209800"/>
            <a:ext cx="279399" cy="279399"/>
          </a:xfrm>
          <a:prstGeom prst="rect">
            <a:avLst/>
          </a:prstGeom>
          <a:noFill/>
          <a:ln>
            <a:noFill/>
          </a:ln>
        </p:spPr>
      </p:pic>
    </p:spTree>
    <p:extLst>
      <p:ext uri="{BB962C8B-B14F-4D97-AF65-F5344CB8AC3E}">
        <p14:creationId xmlns:p14="http://schemas.microsoft.com/office/powerpoint/2010/main" val="34370450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p:nvPr/>
        </p:nvSpPr>
        <p:spPr>
          <a:xfrm>
            <a:off x="3014133" y="1532466"/>
            <a:ext cx="5731932" cy="2827866"/>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332" name="Shape 332"/>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dirty="0">
                <a:solidFill>
                  <a:srgbClr val="00685D"/>
                </a:solidFill>
                <a:latin typeface="Arial"/>
                <a:ea typeface="Arial"/>
                <a:cs typeface="Arial"/>
                <a:sym typeface="Arial"/>
                <a:rtl val="0"/>
              </a:rPr>
              <a:t>Application Access</a:t>
            </a:r>
          </a:p>
        </p:txBody>
      </p:sp>
      <p:grpSp>
        <p:nvGrpSpPr>
          <p:cNvPr id="333" name="Shape 333"/>
          <p:cNvGrpSpPr/>
          <p:nvPr/>
        </p:nvGrpSpPr>
        <p:grpSpPr>
          <a:xfrm>
            <a:off x="5117861" y="2475539"/>
            <a:ext cx="1596204" cy="272242"/>
            <a:chOff x="3526128" y="1738940"/>
            <a:chExt cx="1596204" cy="272242"/>
          </a:xfrm>
        </p:grpSpPr>
        <p:sp>
          <p:nvSpPr>
            <p:cNvPr id="334" name="Shape 334"/>
            <p:cNvSpPr/>
            <p:nvPr/>
          </p:nvSpPr>
          <p:spPr>
            <a:xfrm>
              <a:off x="3526128" y="1738940"/>
              <a:ext cx="159620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335" name="Shape 335"/>
            <p:cNvSpPr/>
            <p:nvPr/>
          </p:nvSpPr>
          <p:spPr>
            <a:xfrm>
              <a:off x="4873785" y="1768091"/>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336" name="Shape 336"/>
          <p:cNvSpPr/>
          <p:nvPr/>
        </p:nvSpPr>
        <p:spPr>
          <a:xfrm>
            <a:off x="5117862" y="1908273"/>
            <a:ext cx="1596202"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cxnSp>
        <p:nvCxnSpPr>
          <p:cNvPr id="337" name="Shape 337"/>
          <p:cNvCxnSpPr>
            <a:endCxn id="336" idx="0"/>
          </p:cNvCxnSpPr>
          <p:nvPr/>
        </p:nvCxnSpPr>
        <p:spPr>
          <a:xfrm flipH="1">
            <a:off x="5915963" y="1190373"/>
            <a:ext cx="1500" cy="717900"/>
          </a:xfrm>
          <a:prstGeom prst="straightConnector1">
            <a:avLst/>
          </a:prstGeom>
          <a:noFill/>
          <a:ln w="28575" cap="flat">
            <a:solidFill>
              <a:schemeClr val="lt2"/>
            </a:solidFill>
            <a:prstDash val="solid"/>
            <a:round/>
            <a:headEnd type="none" w="med" len="med"/>
            <a:tailEnd type="stealth" w="lg" len="lg"/>
          </a:ln>
        </p:spPr>
      </p:cxnSp>
      <p:cxnSp>
        <p:nvCxnSpPr>
          <p:cNvPr id="338" name="Shape 338"/>
          <p:cNvCxnSpPr>
            <a:stCxn id="336" idx="2"/>
            <a:endCxn id="334" idx="0"/>
          </p:cNvCxnSpPr>
          <p:nvPr/>
        </p:nvCxnSpPr>
        <p:spPr>
          <a:xfrm>
            <a:off x="5915963" y="2180515"/>
            <a:ext cx="0" cy="294900"/>
          </a:xfrm>
          <a:prstGeom prst="straightConnector1">
            <a:avLst/>
          </a:prstGeom>
          <a:noFill/>
          <a:ln w="28575" cap="flat">
            <a:solidFill>
              <a:schemeClr val="lt2"/>
            </a:solidFill>
            <a:prstDash val="solid"/>
            <a:round/>
            <a:headEnd type="none" w="med" len="med"/>
            <a:tailEnd type="stealth" w="lg" len="lg"/>
          </a:ln>
        </p:spPr>
      </p:cxnSp>
      <p:sp>
        <p:nvSpPr>
          <p:cNvPr id="339" name="Shape 339"/>
          <p:cNvSpPr txBox="1"/>
          <p:nvPr/>
        </p:nvSpPr>
        <p:spPr>
          <a:xfrm>
            <a:off x="4926392" y="944033"/>
            <a:ext cx="198202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1" u="none" strike="noStrike" cap="none" baseline="0">
                <a:solidFill>
                  <a:schemeClr val="lt2"/>
                </a:solidFill>
                <a:latin typeface="Arial"/>
                <a:ea typeface="Arial"/>
                <a:cs typeface="Arial"/>
                <a:sym typeface="Arial"/>
                <a:rtl val="0"/>
              </a:rPr>
              <a:t>https://my-app.mypivotalcf.com</a:t>
            </a:r>
          </a:p>
        </p:txBody>
      </p:sp>
      <p:sp>
        <p:nvSpPr>
          <p:cNvPr id="340" name="Shape 340"/>
          <p:cNvSpPr txBox="1"/>
          <p:nvPr/>
        </p:nvSpPr>
        <p:spPr>
          <a:xfrm>
            <a:off x="5997482" y="2214033"/>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sp>
        <p:nvSpPr>
          <p:cNvPr id="341" name="Shape 341"/>
          <p:cNvSpPr txBox="1"/>
          <p:nvPr/>
        </p:nvSpPr>
        <p:spPr>
          <a:xfrm>
            <a:off x="6742552" y="2891366"/>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sp>
        <p:nvSpPr>
          <p:cNvPr id="342" name="Shape 342"/>
          <p:cNvSpPr/>
          <p:nvPr/>
        </p:nvSpPr>
        <p:spPr>
          <a:xfrm>
            <a:off x="3310469"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43" name="Shape 343"/>
          <p:cNvSpPr/>
          <p:nvPr/>
        </p:nvSpPr>
        <p:spPr>
          <a:xfrm>
            <a:off x="3377089"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44" name="Shape 344"/>
          <p:cNvSpPr/>
          <p:nvPr/>
        </p:nvSpPr>
        <p:spPr>
          <a:xfrm>
            <a:off x="4612453"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45" name="Shape 345"/>
          <p:cNvSpPr/>
          <p:nvPr/>
        </p:nvSpPr>
        <p:spPr>
          <a:xfrm>
            <a:off x="4673601"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346" name="Shape 346"/>
          <p:cNvSpPr/>
          <p:nvPr/>
        </p:nvSpPr>
        <p:spPr>
          <a:xfrm>
            <a:off x="5122335"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47" name="Shape 347"/>
          <p:cNvSpPr/>
          <p:nvPr/>
        </p:nvSpPr>
        <p:spPr>
          <a:xfrm>
            <a:off x="5188955"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48" name="Shape 348"/>
          <p:cNvSpPr/>
          <p:nvPr/>
        </p:nvSpPr>
        <p:spPr>
          <a:xfrm>
            <a:off x="6424319"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49" name="Shape 349"/>
          <p:cNvSpPr/>
          <p:nvPr/>
        </p:nvSpPr>
        <p:spPr>
          <a:xfrm>
            <a:off x="6485467"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350" name="Shape 350"/>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51" name="Shape 351"/>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52" name="Shape 352"/>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53" name="Shape 353"/>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cxnSp>
        <p:nvCxnSpPr>
          <p:cNvPr id="354" name="Shape 354"/>
          <p:cNvCxnSpPr>
            <a:stCxn id="334" idx="2"/>
          </p:cNvCxnSpPr>
          <p:nvPr/>
        </p:nvCxnSpPr>
        <p:spPr>
          <a:xfrm flipH="1">
            <a:off x="4106363" y="2747781"/>
            <a:ext cx="1809600" cy="1002900"/>
          </a:xfrm>
          <a:prstGeom prst="straightConnector1">
            <a:avLst/>
          </a:prstGeom>
          <a:noFill/>
          <a:ln w="28575" cap="flat">
            <a:solidFill>
              <a:schemeClr val="lt2"/>
            </a:solidFill>
            <a:prstDash val="solid"/>
            <a:round/>
            <a:headEnd type="none" w="med" len="med"/>
            <a:tailEnd type="stealth" w="lg" len="lg"/>
          </a:ln>
        </p:spPr>
      </p:cxnSp>
      <p:cxnSp>
        <p:nvCxnSpPr>
          <p:cNvPr id="355" name="Shape 355"/>
          <p:cNvCxnSpPr>
            <a:stCxn id="334" idx="2"/>
            <a:endCxn id="347" idx="0"/>
          </p:cNvCxnSpPr>
          <p:nvPr/>
        </p:nvCxnSpPr>
        <p:spPr>
          <a:xfrm>
            <a:off x="5915963" y="2747781"/>
            <a:ext cx="3300" cy="990600"/>
          </a:xfrm>
          <a:prstGeom prst="straightConnector1">
            <a:avLst/>
          </a:prstGeom>
          <a:noFill/>
          <a:ln w="28575" cap="flat">
            <a:solidFill>
              <a:schemeClr val="lt2"/>
            </a:solidFill>
            <a:prstDash val="solid"/>
            <a:round/>
            <a:headEnd type="none" w="med" len="med"/>
            <a:tailEnd type="stealth" w="lg" len="lg"/>
          </a:ln>
        </p:spPr>
      </p:cxnSp>
      <p:cxnSp>
        <p:nvCxnSpPr>
          <p:cNvPr id="356" name="Shape 356"/>
          <p:cNvCxnSpPr>
            <a:stCxn id="334" idx="2"/>
            <a:endCxn id="351" idx="0"/>
          </p:cNvCxnSpPr>
          <p:nvPr/>
        </p:nvCxnSpPr>
        <p:spPr>
          <a:xfrm>
            <a:off x="5915963" y="2747781"/>
            <a:ext cx="1789799" cy="990600"/>
          </a:xfrm>
          <a:prstGeom prst="straightConnector1">
            <a:avLst/>
          </a:prstGeom>
          <a:noFill/>
          <a:ln w="28575" cap="flat">
            <a:solidFill>
              <a:schemeClr val="lt2"/>
            </a:solidFill>
            <a:prstDash val="solid"/>
            <a:round/>
            <a:headEnd type="none" w="med" len="med"/>
            <a:tailEnd type="stealth" w="lg" len="lg"/>
          </a:ln>
        </p:spPr>
      </p:cxnSp>
      <p:sp>
        <p:nvSpPr>
          <p:cNvPr id="357" name="Shape 357"/>
          <p:cNvSpPr txBox="1"/>
          <p:nvPr/>
        </p:nvSpPr>
        <p:spPr>
          <a:xfrm>
            <a:off x="180445" y="1616604"/>
            <a:ext cx="2757485" cy="2752195"/>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1600" b="0" i="0" u="none" strike="noStrike" cap="none" baseline="0">
                <a:solidFill>
                  <a:srgbClr val="4D4D4D"/>
                </a:solidFill>
                <a:latin typeface="Arial"/>
                <a:ea typeface="Arial"/>
                <a:cs typeface="Arial"/>
                <a:sym typeface="Arial"/>
                <a:rtl val="0"/>
              </a:rPr>
              <a:t>Application access is routed directly to an application instance</a:t>
            </a:r>
          </a:p>
          <a:p>
            <a:pPr marL="0" marR="0" lvl="0" indent="0" algn="l" rtl="0">
              <a:lnSpc>
                <a:spcPct val="100000"/>
              </a:lnSpc>
              <a:spcBef>
                <a:spcPts val="320"/>
              </a:spcBef>
              <a:spcAft>
                <a:spcPts val="0"/>
              </a:spcAft>
              <a:buClr>
                <a:srgbClr val="2C95DD"/>
              </a:buClr>
              <a:buFont typeface="Arial"/>
              <a:buNone/>
            </a:pPr>
            <a:endParaRPr sz="1600" b="0" i="0" u="none" strike="noStrike" cap="none" baseline="0">
              <a:solidFill>
                <a:srgbClr val="4D4D4D"/>
              </a:solidFill>
              <a:latin typeface="Arial"/>
              <a:ea typeface="Arial"/>
              <a:cs typeface="Arial"/>
              <a:sym typeface="Arial"/>
              <a:rtl val="0"/>
            </a:endParaRPr>
          </a:p>
          <a:p>
            <a:pPr marL="0" marR="0" lvl="0" indent="0" algn="l" rtl="0">
              <a:lnSpc>
                <a:spcPct val="100000"/>
              </a:lnSpc>
              <a:spcBef>
                <a:spcPts val="320"/>
              </a:spcBef>
              <a:spcAft>
                <a:spcPts val="0"/>
              </a:spcAft>
              <a:buClr>
                <a:srgbClr val="2C95DD"/>
              </a:buClr>
              <a:buSzPct val="25000"/>
              <a:buFont typeface="Arial"/>
              <a:buNone/>
            </a:pPr>
            <a:r>
              <a:rPr lang="en-US" sz="1600" b="0" i="0" u="none" strike="noStrike" cap="none" baseline="0">
                <a:solidFill>
                  <a:srgbClr val="4D4D4D"/>
                </a:solidFill>
                <a:latin typeface="Arial"/>
                <a:ea typeface="Arial"/>
                <a:cs typeface="Arial"/>
                <a:sym typeface="Arial"/>
                <a:rtl val="0"/>
              </a:rPr>
              <a:t>SSL is terminated at the HA Proxy load balancing layer; all internal PCF traffic is trusted HTTP</a:t>
            </a:r>
          </a:p>
        </p:txBody>
      </p:sp>
      <p:pic>
        <p:nvPicPr>
          <p:cNvPr id="358" name="Shape 35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434667" y="1913466"/>
            <a:ext cx="279399" cy="279399"/>
          </a:xfrm>
          <a:prstGeom prst="rect">
            <a:avLst/>
          </a:prstGeom>
          <a:noFill/>
          <a:ln>
            <a:noFill/>
          </a:ln>
        </p:spPr>
      </p:pic>
    </p:spTree>
    <p:extLst>
      <p:ext uri="{BB962C8B-B14F-4D97-AF65-F5344CB8AC3E}">
        <p14:creationId xmlns:p14="http://schemas.microsoft.com/office/powerpoint/2010/main" val="9093172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p:nvPr/>
        </p:nvSpPr>
        <p:spPr>
          <a:xfrm>
            <a:off x="3014133" y="2201333"/>
            <a:ext cx="5731932" cy="2158999"/>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364" name="Shape 364"/>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dirty="0">
                <a:solidFill>
                  <a:srgbClr val="00685D"/>
                </a:solidFill>
                <a:latin typeface="Arial"/>
                <a:ea typeface="Arial"/>
                <a:cs typeface="Arial"/>
                <a:sym typeface="Arial"/>
                <a:rtl val="0"/>
              </a:rPr>
              <a:t>External </a:t>
            </a:r>
            <a:r>
              <a:rPr lang="en-US" sz="3200" b="0" i="0" u="none" strike="noStrike" cap="none" baseline="0" dirty="0" smtClean="0">
                <a:solidFill>
                  <a:srgbClr val="00685D"/>
                </a:solidFill>
                <a:latin typeface="Arial"/>
                <a:ea typeface="Arial"/>
                <a:cs typeface="Arial"/>
                <a:sym typeface="Arial"/>
                <a:rtl val="0"/>
              </a:rPr>
              <a:t>Load Balancer</a:t>
            </a:r>
            <a:endParaRPr lang="en-US" sz="3200" b="0" i="0" u="none" strike="noStrike" cap="none" baseline="0" dirty="0">
              <a:solidFill>
                <a:srgbClr val="00685D"/>
              </a:solidFill>
              <a:latin typeface="Arial"/>
              <a:ea typeface="Arial"/>
              <a:cs typeface="Arial"/>
              <a:sym typeface="Arial"/>
              <a:rtl val="0"/>
            </a:endParaRPr>
          </a:p>
        </p:txBody>
      </p:sp>
      <p:grpSp>
        <p:nvGrpSpPr>
          <p:cNvPr id="365" name="Shape 365"/>
          <p:cNvGrpSpPr/>
          <p:nvPr/>
        </p:nvGrpSpPr>
        <p:grpSpPr>
          <a:xfrm>
            <a:off x="5117861" y="2475539"/>
            <a:ext cx="1596204" cy="272242"/>
            <a:chOff x="3526128" y="1738940"/>
            <a:chExt cx="1596204" cy="272242"/>
          </a:xfrm>
        </p:grpSpPr>
        <p:sp>
          <p:nvSpPr>
            <p:cNvPr id="366" name="Shape 366"/>
            <p:cNvSpPr/>
            <p:nvPr/>
          </p:nvSpPr>
          <p:spPr>
            <a:xfrm>
              <a:off x="3526128" y="1738940"/>
              <a:ext cx="159620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367" name="Shape 367"/>
            <p:cNvSpPr/>
            <p:nvPr/>
          </p:nvSpPr>
          <p:spPr>
            <a:xfrm>
              <a:off x="4873785" y="1768091"/>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
        <p:nvSpPr>
          <p:cNvPr id="368" name="Shape 368"/>
          <p:cNvSpPr/>
          <p:nvPr/>
        </p:nvSpPr>
        <p:spPr>
          <a:xfrm>
            <a:off x="5126330" y="1662741"/>
            <a:ext cx="1596202"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External LB</a:t>
            </a:r>
          </a:p>
        </p:txBody>
      </p:sp>
      <p:cxnSp>
        <p:nvCxnSpPr>
          <p:cNvPr id="369" name="Shape 369"/>
          <p:cNvCxnSpPr>
            <a:endCxn id="368" idx="0"/>
          </p:cNvCxnSpPr>
          <p:nvPr/>
        </p:nvCxnSpPr>
        <p:spPr>
          <a:xfrm>
            <a:off x="5917531" y="1376541"/>
            <a:ext cx="6900" cy="286200"/>
          </a:xfrm>
          <a:prstGeom prst="straightConnector1">
            <a:avLst/>
          </a:prstGeom>
          <a:noFill/>
          <a:ln w="28575" cap="flat">
            <a:solidFill>
              <a:schemeClr val="lt2"/>
            </a:solidFill>
            <a:prstDash val="solid"/>
            <a:round/>
            <a:headEnd type="none" w="med" len="med"/>
            <a:tailEnd type="stealth" w="lg" len="lg"/>
          </a:ln>
        </p:spPr>
      </p:cxnSp>
      <p:cxnSp>
        <p:nvCxnSpPr>
          <p:cNvPr id="370" name="Shape 370"/>
          <p:cNvCxnSpPr>
            <a:stCxn id="368" idx="2"/>
            <a:endCxn id="366" idx="0"/>
          </p:cNvCxnSpPr>
          <p:nvPr/>
        </p:nvCxnSpPr>
        <p:spPr>
          <a:xfrm flipH="1">
            <a:off x="5916031" y="1934983"/>
            <a:ext cx="8400" cy="540600"/>
          </a:xfrm>
          <a:prstGeom prst="straightConnector1">
            <a:avLst/>
          </a:prstGeom>
          <a:noFill/>
          <a:ln w="28575" cap="flat">
            <a:solidFill>
              <a:schemeClr val="lt2"/>
            </a:solidFill>
            <a:prstDash val="solid"/>
            <a:round/>
            <a:headEnd type="none" w="med" len="med"/>
            <a:tailEnd type="stealth" w="lg" len="lg"/>
          </a:ln>
        </p:spPr>
      </p:cxnSp>
      <p:sp>
        <p:nvSpPr>
          <p:cNvPr id="371" name="Shape 371"/>
          <p:cNvSpPr txBox="1"/>
          <p:nvPr/>
        </p:nvSpPr>
        <p:spPr>
          <a:xfrm>
            <a:off x="5429669" y="1130299"/>
            <a:ext cx="97545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HTTP/HTTPS</a:t>
            </a:r>
          </a:p>
        </p:txBody>
      </p:sp>
      <p:sp>
        <p:nvSpPr>
          <p:cNvPr id="372" name="Shape 372"/>
          <p:cNvSpPr txBox="1"/>
          <p:nvPr/>
        </p:nvSpPr>
        <p:spPr>
          <a:xfrm>
            <a:off x="5997482" y="2214033"/>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sp>
        <p:nvSpPr>
          <p:cNvPr id="373" name="Shape 373"/>
          <p:cNvSpPr txBox="1"/>
          <p:nvPr/>
        </p:nvSpPr>
        <p:spPr>
          <a:xfrm>
            <a:off x="6742552" y="2891366"/>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sp>
        <p:nvSpPr>
          <p:cNvPr id="374" name="Shape 374"/>
          <p:cNvSpPr/>
          <p:nvPr/>
        </p:nvSpPr>
        <p:spPr>
          <a:xfrm>
            <a:off x="3310469"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75" name="Shape 375"/>
          <p:cNvSpPr/>
          <p:nvPr/>
        </p:nvSpPr>
        <p:spPr>
          <a:xfrm>
            <a:off x="3377089"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76" name="Shape 376"/>
          <p:cNvSpPr/>
          <p:nvPr/>
        </p:nvSpPr>
        <p:spPr>
          <a:xfrm>
            <a:off x="4612453"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77" name="Shape 377"/>
          <p:cNvSpPr/>
          <p:nvPr/>
        </p:nvSpPr>
        <p:spPr>
          <a:xfrm>
            <a:off x="4673601"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378" name="Shape 378"/>
          <p:cNvSpPr/>
          <p:nvPr/>
        </p:nvSpPr>
        <p:spPr>
          <a:xfrm>
            <a:off x="5122335"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79" name="Shape 379"/>
          <p:cNvSpPr/>
          <p:nvPr/>
        </p:nvSpPr>
        <p:spPr>
          <a:xfrm>
            <a:off x="5188955"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80" name="Shape 380"/>
          <p:cNvSpPr/>
          <p:nvPr/>
        </p:nvSpPr>
        <p:spPr>
          <a:xfrm>
            <a:off x="6424319"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81" name="Shape 381"/>
          <p:cNvSpPr/>
          <p:nvPr/>
        </p:nvSpPr>
        <p:spPr>
          <a:xfrm>
            <a:off x="6485467"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sp>
        <p:nvSpPr>
          <p:cNvPr id="382" name="Shape 382"/>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83" name="Shape 383"/>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384" name="Shape 384"/>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385" name="Shape 385"/>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cxnSp>
        <p:nvCxnSpPr>
          <p:cNvPr id="386" name="Shape 386"/>
          <p:cNvCxnSpPr>
            <a:stCxn id="366" idx="2"/>
          </p:cNvCxnSpPr>
          <p:nvPr/>
        </p:nvCxnSpPr>
        <p:spPr>
          <a:xfrm flipH="1">
            <a:off x="4106363" y="2747781"/>
            <a:ext cx="1809600" cy="1002900"/>
          </a:xfrm>
          <a:prstGeom prst="straightConnector1">
            <a:avLst/>
          </a:prstGeom>
          <a:noFill/>
          <a:ln w="28575" cap="flat">
            <a:solidFill>
              <a:schemeClr val="lt2"/>
            </a:solidFill>
            <a:prstDash val="solid"/>
            <a:round/>
            <a:headEnd type="none" w="med" len="med"/>
            <a:tailEnd type="stealth" w="lg" len="lg"/>
          </a:ln>
        </p:spPr>
      </p:cxnSp>
      <p:cxnSp>
        <p:nvCxnSpPr>
          <p:cNvPr id="387" name="Shape 387"/>
          <p:cNvCxnSpPr>
            <a:stCxn id="366" idx="2"/>
            <a:endCxn id="379" idx="0"/>
          </p:cNvCxnSpPr>
          <p:nvPr/>
        </p:nvCxnSpPr>
        <p:spPr>
          <a:xfrm>
            <a:off x="5915963" y="2747781"/>
            <a:ext cx="3300" cy="990600"/>
          </a:xfrm>
          <a:prstGeom prst="straightConnector1">
            <a:avLst/>
          </a:prstGeom>
          <a:noFill/>
          <a:ln w="28575" cap="flat">
            <a:solidFill>
              <a:schemeClr val="lt2"/>
            </a:solidFill>
            <a:prstDash val="solid"/>
            <a:round/>
            <a:headEnd type="none" w="med" len="med"/>
            <a:tailEnd type="stealth" w="lg" len="lg"/>
          </a:ln>
        </p:spPr>
      </p:cxnSp>
      <p:cxnSp>
        <p:nvCxnSpPr>
          <p:cNvPr id="388" name="Shape 388"/>
          <p:cNvCxnSpPr>
            <a:stCxn id="366" idx="2"/>
            <a:endCxn id="383" idx="0"/>
          </p:cNvCxnSpPr>
          <p:nvPr/>
        </p:nvCxnSpPr>
        <p:spPr>
          <a:xfrm>
            <a:off x="5915963" y="2747781"/>
            <a:ext cx="1789799" cy="990600"/>
          </a:xfrm>
          <a:prstGeom prst="straightConnector1">
            <a:avLst/>
          </a:prstGeom>
          <a:noFill/>
          <a:ln w="28575" cap="flat">
            <a:solidFill>
              <a:schemeClr val="lt2"/>
            </a:solidFill>
            <a:prstDash val="solid"/>
            <a:round/>
            <a:headEnd type="none" w="med" len="med"/>
            <a:tailEnd type="stealth" w="lg" len="lg"/>
          </a:ln>
        </p:spPr>
      </p:cxnSp>
      <p:sp>
        <p:nvSpPr>
          <p:cNvPr id="389" name="Shape 389"/>
          <p:cNvSpPr txBox="1"/>
          <p:nvPr/>
        </p:nvSpPr>
        <p:spPr>
          <a:xfrm>
            <a:off x="180445" y="1616604"/>
            <a:ext cx="2757485" cy="1786994"/>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1600" b="0" i="0" u="none" strike="noStrike" cap="none" baseline="0" dirty="0">
                <a:solidFill>
                  <a:srgbClr val="4D4D4D"/>
                </a:solidFill>
                <a:latin typeface="Arial"/>
                <a:ea typeface="Arial"/>
                <a:cs typeface="Arial"/>
                <a:sym typeface="Arial"/>
                <a:rtl val="0"/>
              </a:rPr>
              <a:t>HA Proxy can be replaced with an external Load Balancer</a:t>
            </a:r>
          </a:p>
          <a:p>
            <a:pPr marL="0" marR="0" lvl="0" indent="0" algn="l" rtl="0">
              <a:lnSpc>
                <a:spcPct val="100000"/>
              </a:lnSpc>
              <a:spcBef>
                <a:spcPts val="320"/>
              </a:spcBef>
              <a:spcAft>
                <a:spcPts val="0"/>
              </a:spcAft>
              <a:buClr>
                <a:srgbClr val="2C95DD"/>
              </a:buClr>
              <a:buFont typeface="Arial"/>
              <a:buNone/>
            </a:pPr>
            <a:endParaRPr sz="1600" b="0" i="0" u="none" strike="noStrike" cap="none" baseline="0" dirty="0">
              <a:solidFill>
                <a:srgbClr val="4D4D4D"/>
              </a:solidFill>
              <a:latin typeface="Arial"/>
              <a:ea typeface="Arial"/>
              <a:cs typeface="Arial"/>
              <a:sym typeface="Arial"/>
              <a:rtl val="0"/>
            </a:endParaRPr>
          </a:p>
          <a:p>
            <a:pPr marL="0" marR="0" lvl="0" indent="0" algn="l" rtl="0">
              <a:lnSpc>
                <a:spcPct val="100000"/>
              </a:lnSpc>
              <a:spcBef>
                <a:spcPts val="320"/>
              </a:spcBef>
              <a:spcAft>
                <a:spcPts val="0"/>
              </a:spcAft>
              <a:buClr>
                <a:srgbClr val="2C95DD"/>
              </a:buClr>
              <a:buSzPct val="25000"/>
              <a:buFont typeface="Arial"/>
              <a:buNone/>
            </a:pPr>
            <a:r>
              <a:rPr lang="en-US" sz="1600" b="0" i="0" u="none" strike="noStrike" cap="none" baseline="0" dirty="0">
                <a:solidFill>
                  <a:srgbClr val="4D4D4D"/>
                </a:solidFill>
                <a:latin typeface="Arial"/>
                <a:ea typeface="Arial"/>
                <a:cs typeface="Arial"/>
                <a:sym typeface="Arial"/>
                <a:rtl val="0"/>
              </a:rPr>
              <a:t>SSL is terminated at the Load Balancer</a:t>
            </a:r>
          </a:p>
        </p:txBody>
      </p:sp>
    </p:spTree>
    <p:extLst>
      <p:ext uri="{BB962C8B-B14F-4D97-AF65-F5344CB8AC3E}">
        <p14:creationId xmlns:p14="http://schemas.microsoft.com/office/powerpoint/2010/main" val="2879399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p:nvPr/>
        </p:nvSpPr>
        <p:spPr>
          <a:xfrm>
            <a:off x="7420788" y="39149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External Service</a:t>
            </a:r>
          </a:p>
        </p:txBody>
      </p:sp>
      <p:sp>
        <p:nvSpPr>
          <p:cNvPr id="395" name="Shape 395"/>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a:solidFill>
                  <a:srgbClr val="00685D"/>
                </a:solidFill>
                <a:latin typeface="Arial"/>
                <a:ea typeface="Arial"/>
                <a:cs typeface="Arial"/>
                <a:sym typeface="Arial"/>
                <a:rtl val="0"/>
              </a:rPr>
              <a:t>Service Access</a:t>
            </a:r>
          </a:p>
        </p:txBody>
      </p:sp>
      <p:sp>
        <p:nvSpPr>
          <p:cNvPr id="396" name="Shape 396"/>
          <p:cNvSpPr/>
          <p:nvPr/>
        </p:nvSpPr>
        <p:spPr>
          <a:xfrm>
            <a:off x="3014133" y="1532466"/>
            <a:ext cx="4343400" cy="2895600"/>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grpSp>
        <p:nvGrpSpPr>
          <p:cNvPr id="397" name="Shape 397"/>
          <p:cNvGrpSpPr/>
          <p:nvPr/>
        </p:nvGrpSpPr>
        <p:grpSpPr>
          <a:xfrm>
            <a:off x="3310469" y="3522128"/>
            <a:ext cx="1600198" cy="775848"/>
            <a:chOff x="3310469" y="3335862"/>
            <a:chExt cx="1600198" cy="775848"/>
          </a:xfrm>
        </p:grpSpPr>
        <p:sp>
          <p:nvSpPr>
            <p:cNvPr id="398" name="Shape 398"/>
            <p:cNvSpPr/>
            <p:nvPr/>
          </p:nvSpPr>
          <p:spPr>
            <a:xfrm>
              <a:off x="3310469"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399" name="Shape 399"/>
            <p:cNvSpPr/>
            <p:nvPr/>
          </p:nvSpPr>
          <p:spPr>
            <a:xfrm>
              <a:off x="3377089"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00" name="Shape 400"/>
            <p:cNvSpPr/>
            <p:nvPr/>
          </p:nvSpPr>
          <p:spPr>
            <a:xfrm>
              <a:off x="4612453"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01" name="Shape 401"/>
            <p:cNvSpPr/>
            <p:nvPr/>
          </p:nvSpPr>
          <p:spPr>
            <a:xfrm>
              <a:off x="4673601"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402" name="Shape 402"/>
          <p:cNvGrpSpPr/>
          <p:nvPr/>
        </p:nvGrpSpPr>
        <p:grpSpPr>
          <a:xfrm>
            <a:off x="3310468" y="2616194"/>
            <a:ext cx="1600198" cy="775848"/>
            <a:chOff x="5122335" y="3335862"/>
            <a:chExt cx="1600198" cy="775848"/>
          </a:xfrm>
        </p:grpSpPr>
        <p:sp>
          <p:nvSpPr>
            <p:cNvPr id="403" name="Shape 403"/>
            <p:cNvSpPr/>
            <p:nvPr/>
          </p:nvSpPr>
          <p:spPr>
            <a:xfrm>
              <a:off x="5122335"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04" name="Shape 404"/>
            <p:cNvSpPr/>
            <p:nvPr/>
          </p:nvSpPr>
          <p:spPr>
            <a:xfrm>
              <a:off x="5188955"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05" name="Shape 405"/>
            <p:cNvSpPr/>
            <p:nvPr/>
          </p:nvSpPr>
          <p:spPr>
            <a:xfrm>
              <a:off x="6424319"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06" name="Shape 406"/>
            <p:cNvSpPr/>
            <p:nvPr/>
          </p:nvSpPr>
          <p:spPr>
            <a:xfrm>
              <a:off x="6485467"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407" name="Shape 407"/>
          <p:cNvGrpSpPr/>
          <p:nvPr/>
        </p:nvGrpSpPr>
        <p:grpSpPr>
          <a:xfrm>
            <a:off x="3310470" y="1701796"/>
            <a:ext cx="1600198" cy="775848"/>
            <a:chOff x="6908803" y="3335862"/>
            <a:chExt cx="1600198" cy="775848"/>
          </a:xfrm>
        </p:grpSpPr>
        <p:sp>
          <p:nvSpPr>
            <p:cNvPr id="408" name="Shape 408"/>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09" name="Shape 409"/>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10" name="Shape 410"/>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11" name="Shape 411"/>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sp>
        <p:nvSpPr>
          <p:cNvPr id="412" name="Shape 412"/>
          <p:cNvSpPr txBox="1"/>
          <p:nvPr/>
        </p:nvSpPr>
        <p:spPr>
          <a:xfrm>
            <a:off x="180445" y="1532466"/>
            <a:ext cx="2757485" cy="2717799"/>
          </a:xfrm>
          <a:prstGeom prst="rect">
            <a:avLst/>
          </a:prstGeom>
          <a:noFill/>
          <a:ln>
            <a:noFill/>
          </a:ln>
        </p:spPr>
        <p:txBody>
          <a:bodyPr lIns="91425" tIns="45700" rIns="91425" bIns="45700" anchor="t" anchorCtr="0">
            <a:normAutofit/>
          </a:bodyPr>
          <a:lstStyle/>
          <a:p>
            <a:pPr marL="0" marR="0" lvl="0" indent="0" algn="l" rtl="0">
              <a:lnSpc>
                <a:spcPct val="100000"/>
              </a:lnSpc>
              <a:spcBef>
                <a:spcPts val="0"/>
              </a:spcBef>
              <a:spcAft>
                <a:spcPts val="0"/>
              </a:spcAft>
              <a:buClr>
                <a:srgbClr val="2C95DD"/>
              </a:buClr>
              <a:buSzPct val="25000"/>
              <a:buFont typeface="Arial"/>
              <a:buNone/>
            </a:pPr>
            <a:r>
              <a:rPr lang="en-US" sz="1600" b="0" i="0" u="none" strike="noStrike" cap="none" baseline="0">
                <a:solidFill>
                  <a:srgbClr val="4D4D4D"/>
                </a:solidFill>
                <a:latin typeface="Arial"/>
                <a:ea typeface="Arial"/>
                <a:cs typeface="Arial"/>
                <a:sym typeface="Arial"/>
                <a:rtl val="0"/>
              </a:rPr>
              <a:t>Applications connect directly to managed services via assigned addresses and ports</a:t>
            </a:r>
          </a:p>
          <a:p>
            <a:pPr marL="0" marR="0" lvl="0" indent="0" algn="l" rtl="0">
              <a:lnSpc>
                <a:spcPct val="100000"/>
              </a:lnSpc>
              <a:spcBef>
                <a:spcPts val="320"/>
              </a:spcBef>
              <a:spcAft>
                <a:spcPts val="0"/>
              </a:spcAft>
              <a:buClr>
                <a:srgbClr val="2C95DD"/>
              </a:buClr>
              <a:buFont typeface="Arial"/>
              <a:buNone/>
            </a:pPr>
            <a:endParaRPr sz="1600" b="0" i="0" u="none" strike="noStrike" cap="none" baseline="0">
              <a:solidFill>
                <a:srgbClr val="4D4D4D"/>
              </a:solidFill>
              <a:latin typeface="Arial"/>
              <a:ea typeface="Arial"/>
              <a:cs typeface="Arial"/>
              <a:sym typeface="Arial"/>
              <a:rtl val="0"/>
            </a:endParaRPr>
          </a:p>
          <a:p>
            <a:pPr marL="0" marR="0" lvl="0" indent="0" algn="l" rtl="0">
              <a:lnSpc>
                <a:spcPct val="100000"/>
              </a:lnSpc>
              <a:spcBef>
                <a:spcPts val="320"/>
              </a:spcBef>
              <a:spcAft>
                <a:spcPts val="0"/>
              </a:spcAft>
              <a:buClr>
                <a:srgbClr val="2C95DD"/>
              </a:buClr>
              <a:buSzPct val="25000"/>
              <a:buFont typeface="Arial"/>
              <a:buNone/>
            </a:pPr>
            <a:r>
              <a:rPr lang="en-US" sz="1600" b="0" i="0" u="none" strike="noStrike" cap="none" baseline="0">
                <a:solidFill>
                  <a:srgbClr val="4D4D4D"/>
                </a:solidFill>
                <a:latin typeface="Arial"/>
                <a:ea typeface="Arial"/>
                <a:cs typeface="Arial"/>
                <a:sym typeface="Arial"/>
                <a:rtl val="0"/>
              </a:rPr>
              <a:t>Applications can access “user provided” services outside of the PCF VLAN</a:t>
            </a:r>
          </a:p>
        </p:txBody>
      </p:sp>
      <p:grpSp>
        <p:nvGrpSpPr>
          <p:cNvPr id="413" name="Shape 413"/>
          <p:cNvGrpSpPr/>
          <p:nvPr/>
        </p:nvGrpSpPr>
        <p:grpSpPr>
          <a:xfrm>
            <a:off x="5473457" y="2094582"/>
            <a:ext cx="1613145" cy="568474"/>
            <a:chOff x="5473457" y="2094582"/>
            <a:chExt cx="1613145" cy="568474"/>
          </a:xfrm>
        </p:grpSpPr>
        <p:sp>
          <p:nvSpPr>
            <p:cNvPr id="414" name="Shape 414"/>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415" name="Shape 415"/>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416" name="Shape 416"/>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17" name="Shape 417"/>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418" name="Shape 418"/>
          <p:cNvGrpSpPr/>
          <p:nvPr/>
        </p:nvGrpSpPr>
        <p:grpSpPr>
          <a:xfrm>
            <a:off x="5473457" y="3051315"/>
            <a:ext cx="1613145" cy="568474"/>
            <a:chOff x="5473457" y="3051315"/>
            <a:chExt cx="1613145" cy="568474"/>
          </a:xfrm>
        </p:grpSpPr>
        <p:sp>
          <p:nvSpPr>
            <p:cNvPr id="419" name="Shape 419"/>
            <p:cNvSpPr/>
            <p:nvPr/>
          </p:nvSpPr>
          <p:spPr>
            <a:xfrm>
              <a:off x="5473457" y="3051315"/>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420" name="Shape 420"/>
            <p:cNvSpPr/>
            <p:nvPr/>
          </p:nvSpPr>
          <p:spPr>
            <a:xfrm>
              <a:off x="5473457" y="33476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421" name="Shape 421"/>
            <p:cNvSpPr/>
            <p:nvPr/>
          </p:nvSpPr>
          <p:spPr>
            <a:xfrm>
              <a:off x="6829675" y="3087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22" name="Shape 422"/>
            <p:cNvSpPr/>
            <p:nvPr/>
          </p:nvSpPr>
          <p:spPr>
            <a:xfrm>
              <a:off x="6850392" y="3394910"/>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423" name="Shape 423"/>
          <p:cNvCxnSpPr>
            <a:stCxn id="409" idx="3"/>
            <a:endCxn id="415" idx="1"/>
          </p:cNvCxnSpPr>
          <p:nvPr/>
        </p:nvCxnSpPr>
        <p:spPr>
          <a:xfrm>
            <a:off x="4837560" y="2238771"/>
            <a:ext cx="636000" cy="288300"/>
          </a:xfrm>
          <a:prstGeom prst="straightConnector1">
            <a:avLst/>
          </a:prstGeom>
          <a:noFill/>
          <a:ln w="28575" cap="flat">
            <a:solidFill>
              <a:schemeClr val="lt2"/>
            </a:solidFill>
            <a:prstDash val="solid"/>
            <a:round/>
            <a:headEnd type="none" w="med" len="med"/>
            <a:tailEnd type="stealth" w="lg" len="lg"/>
          </a:ln>
        </p:spPr>
      </p:cxnSp>
      <p:cxnSp>
        <p:nvCxnSpPr>
          <p:cNvPr id="424" name="Shape 424"/>
          <p:cNvCxnSpPr>
            <a:stCxn id="404" idx="3"/>
            <a:endCxn id="415" idx="1"/>
          </p:cNvCxnSpPr>
          <p:nvPr/>
        </p:nvCxnSpPr>
        <p:spPr>
          <a:xfrm rot="10800000" flipH="1">
            <a:off x="4837560" y="2527069"/>
            <a:ext cx="636000" cy="626100"/>
          </a:xfrm>
          <a:prstGeom prst="straightConnector1">
            <a:avLst/>
          </a:prstGeom>
          <a:noFill/>
          <a:ln w="28575" cap="flat">
            <a:solidFill>
              <a:schemeClr val="lt2"/>
            </a:solidFill>
            <a:prstDash val="solid"/>
            <a:round/>
            <a:headEnd type="none" w="med" len="med"/>
            <a:tailEnd type="stealth" w="lg" len="lg"/>
          </a:ln>
        </p:spPr>
      </p:cxnSp>
      <p:cxnSp>
        <p:nvCxnSpPr>
          <p:cNvPr id="425" name="Shape 425"/>
          <p:cNvCxnSpPr>
            <a:stCxn id="404" idx="3"/>
            <a:endCxn id="420" idx="1"/>
          </p:cNvCxnSpPr>
          <p:nvPr/>
        </p:nvCxnSpPr>
        <p:spPr>
          <a:xfrm>
            <a:off x="4837560" y="3153169"/>
            <a:ext cx="636000" cy="330600"/>
          </a:xfrm>
          <a:prstGeom prst="straightConnector1">
            <a:avLst/>
          </a:prstGeom>
          <a:noFill/>
          <a:ln w="28575" cap="flat">
            <a:solidFill>
              <a:schemeClr val="lt2"/>
            </a:solidFill>
            <a:prstDash val="solid"/>
            <a:round/>
            <a:headEnd type="none" w="med" len="med"/>
            <a:tailEnd type="stealth" w="lg" len="lg"/>
          </a:ln>
        </p:spPr>
      </p:cxnSp>
      <p:cxnSp>
        <p:nvCxnSpPr>
          <p:cNvPr id="426" name="Shape 426"/>
          <p:cNvCxnSpPr>
            <a:stCxn id="399" idx="3"/>
            <a:endCxn id="420" idx="1"/>
          </p:cNvCxnSpPr>
          <p:nvPr/>
        </p:nvCxnSpPr>
        <p:spPr>
          <a:xfrm rot="10800000" flipH="1">
            <a:off x="4837561" y="3483703"/>
            <a:ext cx="636000" cy="575400"/>
          </a:xfrm>
          <a:prstGeom prst="straightConnector1">
            <a:avLst/>
          </a:prstGeom>
          <a:noFill/>
          <a:ln w="28575" cap="flat">
            <a:solidFill>
              <a:schemeClr val="lt2"/>
            </a:solidFill>
            <a:prstDash val="solid"/>
            <a:round/>
            <a:headEnd type="none" w="med" len="med"/>
            <a:tailEnd type="stealth" w="lg" len="lg"/>
          </a:ln>
        </p:spPr>
      </p:cxnSp>
      <p:sp>
        <p:nvSpPr>
          <p:cNvPr id="427" name="Shape 427"/>
          <p:cNvSpPr/>
          <p:nvPr/>
        </p:nvSpPr>
        <p:spPr>
          <a:xfrm>
            <a:off x="8797728" y="3970644"/>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cxnSp>
        <p:nvCxnSpPr>
          <p:cNvPr id="428" name="Shape 428"/>
          <p:cNvCxnSpPr>
            <a:stCxn id="399" idx="3"/>
            <a:endCxn id="394" idx="1"/>
          </p:cNvCxnSpPr>
          <p:nvPr/>
        </p:nvCxnSpPr>
        <p:spPr>
          <a:xfrm rot="10800000" flipH="1">
            <a:off x="4837561" y="4051003"/>
            <a:ext cx="2583299" cy="8100"/>
          </a:xfrm>
          <a:prstGeom prst="straightConnector1">
            <a:avLst/>
          </a:prstGeom>
          <a:noFill/>
          <a:ln w="28575" cap="flat">
            <a:solidFill>
              <a:schemeClr val="lt2"/>
            </a:solidFill>
            <a:prstDash val="solid"/>
            <a:round/>
            <a:headEnd type="none" w="med" len="med"/>
            <a:tailEnd type="stealth" w="lg" len="lg"/>
          </a:ln>
        </p:spPr>
      </p:cxnSp>
    </p:spTree>
    <p:extLst>
      <p:ext uri="{BB962C8B-B14F-4D97-AF65-F5344CB8AC3E}">
        <p14:creationId xmlns:p14="http://schemas.microsoft.com/office/powerpoint/2010/main" val="32399277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asted-image.png"/>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5151357"/>
          </a:xfrm>
          <a:prstGeom prst="rect">
            <a:avLst/>
          </a:prstGeom>
          <a:ln w="12700">
            <a:miter lim="400000"/>
          </a:ln>
        </p:spPr>
      </p:pic>
      <p:sp>
        <p:nvSpPr>
          <p:cNvPr id="3" name="Content Placeholder 2"/>
          <p:cNvSpPr>
            <a:spLocks noGrp="1"/>
          </p:cNvSpPr>
          <p:nvPr>
            <p:ph sz="quarter" idx="10"/>
          </p:nvPr>
        </p:nvSpPr>
        <p:spPr>
          <a:xfrm>
            <a:off x="647596" y="1500913"/>
            <a:ext cx="7848808" cy="1774291"/>
          </a:xfrm>
        </p:spPr>
        <p:txBody>
          <a:bodyPr/>
          <a:lstStyle/>
          <a:p>
            <a:pPr marL="0" indent="0" algn="ctr">
              <a:spcBef>
                <a:spcPts val="0"/>
              </a:spcBef>
              <a:buNone/>
            </a:pPr>
            <a:r>
              <a:rPr lang="en-US" sz="5400" b="1" dirty="0" smtClean="0">
                <a:solidFill>
                  <a:schemeClr val="bg1"/>
                </a:solidFill>
              </a:rPr>
              <a:t>Cloud Native</a:t>
            </a:r>
          </a:p>
          <a:p>
            <a:pPr marL="0" indent="0" algn="ctr">
              <a:spcBef>
                <a:spcPts val="0"/>
              </a:spcBef>
              <a:buNone/>
            </a:pPr>
            <a:r>
              <a:rPr lang="en-US" sz="5400" b="1" dirty="0" smtClean="0">
                <a:solidFill>
                  <a:schemeClr val="bg1"/>
                </a:solidFill>
              </a:rPr>
              <a:t>Runtime Platform</a:t>
            </a:r>
          </a:p>
          <a:p>
            <a:pPr marL="0" indent="0" algn="ctr">
              <a:buNone/>
            </a:pPr>
            <a:r>
              <a:rPr lang="en-US" dirty="0" smtClean="0">
                <a:solidFill>
                  <a:srgbClr val="FFFFFF"/>
                </a:solidFill>
              </a:rPr>
              <a:t>Everything an organization needs to deploy and manage the application lifecycle, from building containers and dynamic scheduling to log aggregation and self healing</a:t>
            </a:r>
          </a:p>
        </p:txBody>
      </p:sp>
      <p:pic>
        <p:nvPicPr>
          <p:cNvPr id="5" name="Picture 4" descr="Pivotal_TealOnWhite_RGB-2.eps"/>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4548" y="659073"/>
            <a:ext cx="1987196" cy="465256"/>
          </a:xfrm>
          <a:prstGeom prst="rect">
            <a:avLst/>
          </a:prstGeom>
        </p:spPr>
      </p:pic>
    </p:spTree>
    <p:extLst>
      <p:ext uri="{BB962C8B-B14F-4D97-AF65-F5344CB8AC3E}">
        <p14:creationId xmlns:p14="http://schemas.microsoft.com/office/powerpoint/2010/main" val="1289663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p:nvPr/>
        </p:nvSpPr>
        <p:spPr>
          <a:xfrm>
            <a:off x="7420788" y="391491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External Service</a:t>
            </a:r>
          </a:p>
        </p:txBody>
      </p:sp>
      <p:sp>
        <p:nvSpPr>
          <p:cNvPr id="434" name="Shape 434"/>
          <p:cNvSpPr txBox="1">
            <a:spLocks noGrp="1"/>
          </p:cNvSpPr>
          <p:nvPr>
            <p:ph type="title"/>
          </p:nvPr>
        </p:nvSpPr>
        <p:spPr>
          <a:xfrm>
            <a:off x="366712" y="325437"/>
            <a:ext cx="8410574" cy="460373"/>
          </a:xfrm>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rgbClr val="00685D"/>
              </a:buClr>
              <a:buSzPct val="25000"/>
              <a:buFont typeface="Arial"/>
              <a:buNone/>
            </a:pPr>
            <a:r>
              <a:rPr lang="en-US" sz="3200" b="0" i="0" u="none" strike="noStrike" cap="none" baseline="0">
                <a:solidFill>
                  <a:srgbClr val="00685D"/>
                </a:solidFill>
                <a:latin typeface="Arial"/>
                <a:ea typeface="Arial"/>
                <a:cs typeface="Arial"/>
                <a:sym typeface="Arial"/>
                <a:rtl val="0"/>
              </a:rPr>
              <a:t>Service Access</a:t>
            </a:r>
          </a:p>
        </p:txBody>
      </p:sp>
      <p:sp>
        <p:nvSpPr>
          <p:cNvPr id="435" name="Shape 435"/>
          <p:cNvSpPr/>
          <p:nvPr/>
        </p:nvSpPr>
        <p:spPr>
          <a:xfrm>
            <a:off x="3014133" y="1532466"/>
            <a:ext cx="4343400" cy="2895600"/>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grpSp>
        <p:nvGrpSpPr>
          <p:cNvPr id="436" name="Shape 436"/>
          <p:cNvGrpSpPr/>
          <p:nvPr/>
        </p:nvGrpSpPr>
        <p:grpSpPr>
          <a:xfrm>
            <a:off x="3310469" y="3522128"/>
            <a:ext cx="1600198" cy="775848"/>
            <a:chOff x="3310469" y="3335862"/>
            <a:chExt cx="1600198" cy="775848"/>
          </a:xfrm>
        </p:grpSpPr>
        <p:sp>
          <p:nvSpPr>
            <p:cNvPr id="437" name="Shape 437"/>
            <p:cNvSpPr/>
            <p:nvPr/>
          </p:nvSpPr>
          <p:spPr>
            <a:xfrm>
              <a:off x="3310469"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38" name="Shape 438"/>
            <p:cNvSpPr/>
            <p:nvPr/>
          </p:nvSpPr>
          <p:spPr>
            <a:xfrm>
              <a:off x="3377089"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39" name="Shape 439"/>
            <p:cNvSpPr/>
            <p:nvPr/>
          </p:nvSpPr>
          <p:spPr>
            <a:xfrm>
              <a:off x="4612453"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40" name="Shape 440"/>
            <p:cNvSpPr/>
            <p:nvPr/>
          </p:nvSpPr>
          <p:spPr>
            <a:xfrm>
              <a:off x="4673601"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441" name="Shape 441"/>
          <p:cNvGrpSpPr/>
          <p:nvPr/>
        </p:nvGrpSpPr>
        <p:grpSpPr>
          <a:xfrm>
            <a:off x="3310468" y="2616194"/>
            <a:ext cx="1600198" cy="775848"/>
            <a:chOff x="5122335" y="3335862"/>
            <a:chExt cx="1600198" cy="775848"/>
          </a:xfrm>
        </p:grpSpPr>
        <p:sp>
          <p:nvSpPr>
            <p:cNvPr id="442" name="Shape 442"/>
            <p:cNvSpPr/>
            <p:nvPr/>
          </p:nvSpPr>
          <p:spPr>
            <a:xfrm>
              <a:off x="5122335"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43" name="Shape 443"/>
            <p:cNvSpPr/>
            <p:nvPr/>
          </p:nvSpPr>
          <p:spPr>
            <a:xfrm>
              <a:off x="5188955"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44" name="Shape 444"/>
            <p:cNvSpPr/>
            <p:nvPr/>
          </p:nvSpPr>
          <p:spPr>
            <a:xfrm>
              <a:off x="6424319"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45" name="Shape 445"/>
            <p:cNvSpPr/>
            <p:nvPr/>
          </p:nvSpPr>
          <p:spPr>
            <a:xfrm>
              <a:off x="6485467"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grpSp>
        <p:nvGrpSpPr>
          <p:cNvPr id="446" name="Shape 446"/>
          <p:cNvGrpSpPr/>
          <p:nvPr/>
        </p:nvGrpSpPr>
        <p:grpSpPr>
          <a:xfrm>
            <a:off x="3310470" y="1701796"/>
            <a:ext cx="1600198" cy="775848"/>
            <a:chOff x="6908803" y="3335862"/>
            <a:chExt cx="1600198" cy="775848"/>
          </a:xfrm>
        </p:grpSpPr>
        <p:sp>
          <p:nvSpPr>
            <p:cNvPr id="447" name="Shape 447"/>
            <p:cNvSpPr/>
            <p:nvPr/>
          </p:nvSpPr>
          <p:spPr>
            <a:xfrm>
              <a:off x="6908803" y="3335862"/>
              <a:ext cx="1600198" cy="775848"/>
            </a:xfrm>
            <a:prstGeom prst="roundRect">
              <a:avLst>
                <a:gd name="adj" fmla="val 2039"/>
              </a:avLst>
            </a:prstGeom>
            <a:solidFill>
              <a:srgbClr val="33928A"/>
            </a:solidFill>
            <a:ln>
              <a:noFill/>
            </a:ln>
          </p:spPr>
          <p:txBody>
            <a:bodyPr lIns="91425" tIns="0" rIns="91425" bIns="0" anchor="t" anchorCtr="0">
              <a:normAutofit/>
            </a:bodyPr>
            <a:lstStyle/>
            <a:p>
              <a:pPr marL="0" marR="0" lvl="0" indent="0" algn="ctr"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DEA</a:t>
              </a:r>
            </a:p>
          </p:txBody>
        </p:sp>
        <p:sp>
          <p:nvSpPr>
            <p:cNvPr id="448" name="Shape 448"/>
            <p:cNvSpPr/>
            <p:nvPr/>
          </p:nvSpPr>
          <p:spPr>
            <a:xfrm>
              <a:off x="6975421" y="3738232"/>
              <a:ext cx="1460472" cy="269210"/>
            </a:xfrm>
            <a:prstGeom prst="roundRect">
              <a:avLst>
                <a:gd name="adj" fmla="val 10428"/>
              </a:avLst>
            </a:prstGeom>
            <a:noFill/>
            <a:ln w="12700" cap="flat">
              <a:solidFill>
                <a:schemeClr val="lt1"/>
              </a:solidFill>
              <a:prstDash val="solid"/>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Apps</a:t>
              </a:r>
            </a:p>
          </p:txBody>
        </p:sp>
        <p:sp>
          <p:nvSpPr>
            <p:cNvPr id="449" name="Shape 449"/>
            <p:cNvSpPr/>
            <p:nvPr/>
          </p:nvSpPr>
          <p:spPr>
            <a:xfrm>
              <a:off x="8210785" y="3767591"/>
              <a:ext cx="178679" cy="209175"/>
            </a:xfrm>
            <a:custGeom>
              <a:avLst/>
              <a:gdLst/>
              <a:ahLst/>
              <a:cxnLst/>
              <a:rect l="0" t="0" r="0" b="0"/>
              <a:pathLst>
                <a:path w="1218612" h="1374854" extrusionOk="0">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50" name="Shape 450"/>
            <p:cNvSpPr/>
            <p:nvPr/>
          </p:nvSpPr>
          <p:spPr>
            <a:xfrm>
              <a:off x="8271934" y="3366707"/>
              <a:ext cx="174528" cy="189294"/>
            </a:xfrm>
            <a:custGeom>
              <a:avLst/>
              <a:gdLst/>
              <a:ahLst/>
              <a:cxnLst/>
              <a:rect l="0" t="0" r="0" b="0"/>
              <a:pathLst>
                <a:path w="2663320" h="2626530" extrusionOk="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900" b="0" i="0" u="none" strike="noStrike" cap="none" baseline="0">
                <a:solidFill>
                  <a:schemeClr val="lt1"/>
                </a:solidFill>
                <a:latin typeface="Arial"/>
                <a:ea typeface="Arial"/>
                <a:cs typeface="Arial"/>
                <a:sym typeface="Arial"/>
                <a:rtl val="0"/>
              </a:endParaRPr>
            </a:p>
          </p:txBody>
        </p:sp>
      </p:grpSp>
      <p:sp>
        <p:nvSpPr>
          <p:cNvPr id="451" name="Shape 451"/>
          <p:cNvSpPr txBox="1"/>
          <p:nvPr/>
        </p:nvSpPr>
        <p:spPr>
          <a:xfrm>
            <a:off x="180445" y="1303866"/>
            <a:ext cx="2757485" cy="3158065"/>
          </a:xfrm>
          <a:prstGeom prst="rect">
            <a:avLst/>
          </a:prstGeom>
          <a:noFill/>
          <a:ln>
            <a:noFill/>
          </a:ln>
        </p:spPr>
        <p:txBody>
          <a:bodyPr lIns="91425" tIns="45700" rIns="91425" bIns="45700" anchor="t" anchorCtr="0">
            <a:normAutofit/>
          </a:bodyPr>
          <a:lstStyle/>
          <a:p>
            <a:pPr marL="228600" marR="0" lvl="0" indent="-228600" algn="l" rtl="0">
              <a:lnSpc>
                <a:spcPct val="100000"/>
              </a:lnSpc>
              <a:spcBef>
                <a:spcPts val="0"/>
              </a:spcBef>
              <a:spcAft>
                <a:spcPts val="0"/>
              </a:spcAft>
              <a:buClr>
                <a:srgbClr val="2C95DD"/>
              </a:buClr>
              <a:buSzPct val="100000"/>
              <a:buFont typeface="Arial"/>
              <a:buChar char="•"/>
            </a:pPr>
            <a:r>
              <a:rPr lang="en-US" sz="1600" b="0" i="0" u="none" strike="noStrike" cap="none" baseline="0">
                <a:solidFill>
                  <a:srgbClr val="4D4D4D"/>
                </a:solidFill>
                <a:latin typeface="Arial"/>
                <a:ea typeface="Arial"/>
                <a:cs typeface="Arial"/>
                <a:sym typeface="Arial"/>
                <a:rtl val="0"/>
              </a:rPr>
              <a:t>Users can access managed services from outside the PCF VLAN as allowed by firewall rules</a:t>
            </a:r>
          </a:p>
          <a:p>
            <a:pPr marL="685800" marR="0" lvl="1" indent="-177800" algn="l" rtl="0">
              <a:lnSpc>
                <a:spcPct val="100000"/>
              </a:lnSpc>
              <a:spcBef>
                <a:spcPts val="240"/>
              </a:spcBef>
              <a:spcAft>
                <a:spcPts val="0"/>
              </a:spcAft>
              <a:buClr>
                <a:srgbClr val="2C95DD"/>
              </a:buClr>
              <a:buSzPct val="100000"/>
              <a:buFont typeface="Arial"/>
              <a:buChar char="–"/>
            </a:pPr>
            <a:r>
              <a:rPr lang="en-US" sz="1200" b="0" i="0" u="none" strike="noStrike" cap="none" baseline="0" dirty="0">
                <a:solidFill>
                  <a:srgbClr val="4D4D4D"/>
                </a:solidFill>
                <a:latin typeface="Arial"/>
                <a:ea typeface="Arial"/>
                <a:cs typeface="Arial"/>
                <a:sym typeface="Arial"/>
                <a:rtl val="0"/>
              </a:rPr>
              <a:t>ports are dependent on the service</a:t>
            </a:r>
          </a:p>
          <a:p>
            <a:pPr marL="685800" marR="0" lvl="1" indent="-101600" algn="l" rtl="0">
              <a:lnSpc>
                <a:spcPct val="100000"/>
              </a:lnSpc>
              <a:spcBef>
                <a:spcPts val="240"/>
              </a:spcBef>
              <a:spcAft>
                <a:spcPts val="0"/>
              </a:spcAft>
              <a:buClr>
                <a:srgbClr val="2C95DD"/>
              </a:buClr>
              <a:buFont typeface="Arial"/>
              <a:buNone/>
            </a:pPr>
            <a:endParaRPr sz="1200" b="0" i="0" u="none" strike="noStrike" cap="none" baseline="0" dirty="0">
              <a:solidFill>
                <a:srgbClr val="4D4D4D"/>
              </a:solidFill>
              <a:latin typeface="Arial"/>
              <a:ea typeface="Arial"/>
              <a:cs typeface="Arial"/>
              <a:sym typeface="Arial"/>
              <a:rtl val="0"/>
            </a:endParaRPr>
          </a:p>
          <a:p>
            <a:pPr marL="228600" marR="0" lvl="0" indent="-228600" algn="l" rtl="0">
              <a:lnSpc>
                <a:spcPct val="100000"/>
              </a:lnSpc>
              <a:spcBef>
                <a:spcPts val="320"/>
              </a:spcBef>
              <a:spcAft>
                <a:spcPts val="0"/>
              </a:spcAft>
              <a:buClr>
                <a:srgbClr val="2C95DD"/>
              </a:buClr>
              <a:buSzPct val="100000"/>
              <a:buFont typeface="Arial"/>
              <a:buChar char="•"/>
            </a:pPr>
            <a:r>
              <a:rPr lang="en-US" sz="1600" b="0" i="0" u="none" strike="noStrike" cap="none" baseline="0" dirty="0">
                <a:solidFill>
                  <a:srgbClr val="4D4D4D"/>
                </a:solidFill>
                <a:latin typeface="Arial"/>
                <a:ea typeface="Arial"/>
                <a:cs typeface="Arial"/>
                <a:sym typeface="Arial"/>
                <a:rtl val="0"/>
              </a:rPr>
              <a:t>Some services (e.g. </a:t>
            </a:r>
            <a:r>
              <a:rPr lang="en-US" sz="1600" b="0" i="0" u="none" strike="noStrike" cap="none" baseline="0" dirty="0" err="1">
                <a:solidFill>
                  <a:srgbClr val="4D4D4D"/>
                </a:solidFill>
                <a:latin typeface="Arial"/>
                <a:ea typeface="Arial"/>
                <a:cs typeface="Arial"/>
                <a:sym typeface="Arial"/>
                <a:rtl val="0"/>
              </a:rPr>
              <a:t>RabbitMQ</a:t>
            </a:r>
            <a:r>
              <a:rPr lang="en-US" sz="1600" b="0" i="0" u="none" strike="noStrike" cap="none" baseline="0" dirty="0">
                <a:solidFill>
                  <a:srgbClr val="4D4D4D"/>
                </a:solidFill>
                <a:latin typeface="Arial"/>
                <a:ea typeface="Arial"/>
                <a:cs typeface="Arial"/>
                <a:sym typeface="Arial"/>
                <a:rtl val="0"/>
              </a:rPr>
              <a:t> expose dashboard UIs on additional ports </a:t>
            </a:r>
          </a:p>
          <a:p>
            <a:pPr marL="685800" marR="0" lvl="1" indent="-101600" algn="l" rtl="0">
              <a:lnSpc>
                <a:spcPct val="100000"/>
              </a:lnSpc>
              <a:spcBef>
                <a:spcPts val="240"/>
              </a:spcBef>
              <a:spcAft>
                <a:spcPts val="0"/>
              </a:spcAft>
              <a:buClr>
                <a:srgbClr val="2C95DD"/>
              </a:buClr>
              <a:buFont typeface="Arial"/>
              <a:buNone/>
            </a:pPr>
            <a:endParaRPr sz="1200" b="0" i="0" u="none" strike="noStrike" cap="none" baseline="0" dirty="0">
              <a:solidFill>
                <a:srgbClr val="4D4D4D"/>
              </a:solidFill>
              <a:latin typeface="Arial"/>
              <a:ea typeface="Arial"/>
              <a:cs typeface="Arial"/>
              <a:sym typeface="Arial"/>
              <a:rtl val="0"/>
            </a:endParaRPr>
          </a:p>
        </p:txBody>
      </p:sp>
      <p:grpSp>
        <p:nvGrpSpPr>
          <p:cNvPr id="452" name="Shape 452"/>
          <p:cNvGrpSpPr/>
          <p:nvPr/>
        </p:nvGrpSpPr>
        <p:grpSpPr>
          <a:xfrm>
            <a:off x="5473457" y="2094582"/>
            <a:ext cx="1613145" cy="568474"/>
            <a:chOff x="5473457" y="2094582"/>
            <a:chExt cx="1613145" cy="568474"/>
          </a:xfrm>
        </p:grpSpPr>
        <p:sp>
          <p:nvSpPr>
            <p:cNvPr id="453" name="Shape 453"/>
            <p:cNvSpPr/>
            <p:nvPr/>
          </p:nvSpPr>
          <p:spPr>
            <a:xfrm>
              <a:off x="5473457" y="2094582"/>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454" name="Shape 454"/>
            <p:cNvSpPr/>
            <p:nvPr/>
          </p:nvSpPr>
          <p:spPr>
            <a:xfrm>
              <a:off x="5473457" y="23909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455" name="Shape 455"/>
            <p:cNvSpPr/>
            <p:nvPr/>
          </p:nvSpPr>
          <p:spPr>
            <a:xfrm>
              <a:off x="6829675" y="2131116"/>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56" name="Shape 456"/>
            <p:cNvSpPr/>
            <p:nvPr/>
          </p:nvSpPr>
          <p:spPr>
            <a:xfrm>
              <a:off x="6850392" y="24381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457" name="Shape 457"/>
          <p:cNvGrpSpPr/>
          <p:nvPr/>
        </p:nvGrpSpPr>
        <p:grpSpPr>
          <a:xfrm>
            <a:off x="5473457" y="3051315"/>
            <a:ext cx="1613145" cy="568474"/>
            <a:chOff x="5473457" y="3051315"/>
            <a:chExt cx="1613145" cy="568474"/>
          </a:xfrm>
        </p:grpSpPr>
        <p:sp>
          <p:nvSpPr>
            <p:cNvPr id="458" name="Shape 458"/>
            <p:cNvSpPr/>
            <p:nvPr/>
          </p:nvSpPr>
          <p:spPr>
            <a:xfrm>
              <a:off x="5473457" y="3051315"/>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Broker</a:t>
              </a:r>
            </a:p>
          </p:txBody>
        </p:sp>
        <p:sp>
          <p:nvSpPr>
            <p:cNvPr id="459" name="Shape 459"/>
            <p:cNvSpPr/>
            <p:nvPr/>
          </p:nvSpPr>
          <p:spPr>
            <a:xfrm>
              <a:off x="5473457" y="33476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Service Nodes</a:t>
              </a:r>
            </a:p>
          </p:txBody>
        </p:sp>
        <p:sp>
          <p:nvSpPr>
            <p:cNvPr id="460" name="Shape 460"/>
            <p:cNvSpPr/>
            <p:nvPr/>
          </p:nvSpPr>
          <p:spPr>
            <a:xfrm>
              <a:off x="6829675" y="3087850"/>
              <a:ext cx="194025" cy="194020"/>
            </a:xfrm>
            <a:custGeom>
              <a:avLst/>
              <a:gdLst/>
              <a:ahLst/>
              <a:cxnLst/>
              <a:rect l="0" t="0" r="0" b="0"/>
              <a:pathLst>
                <a:path w="3195025" h="3194985" extrusionOk="0">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461" name="Shape 461"/>
            <p:cNvSpPr/>
            <p:nvPr/>
          </p:nvSpPr>
          <p:spPr>
            <a:xfrm>
              <a:off x="6850392" y="3394910"/>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cxnSp>
        <p:nvCxnSpPr>
          <p:cNvPr id="462" name="Shape 462"/>
          <p:cNvCxnSpPr>
            <a:stCxn id="448" idx="3"/>
            <a:endCxn id="454" idx="1"/>
          </p:cNvCxnSpPr>
          <p:nvPr/>
        </p:nvCxnSpPr>
        <p:spPr>
          <a:xfrm>
            <a:off x="4837560" y="2238771"/>
            <a:ext cx="636000" cy="288300"/>
          </a:xfrm>
          <a:prstGeom prst="straightConnector1">
            <a:avLst/>
          </a:prstGeom>
          <a:noFill/>
          <a:ln w="28575" cap="flat">
            <a:solidFill>
              <a:schemeClr val="lt2"/>
            </a:solidFill>
            <a:prstDash val="solid"/>
            <a:round/>
            <a:headEnd type="none" w="med" len="med"/>
            <a:tailEnd type="stealth" w="lg" len="lg"/>
          </a:ln>
        </p:spPr>
      </p:cxnSp>
      <p:cxnSp>
        <p:nvCxnSpPr>
          <p:cNvPr id="463" name="Shape 463"/>
          <p:cNvCxnSpPr>
            <a:stCxn id="443" idx="3"/>
            <a:endCxn id="454" idx="1"/>
          </p:cNvCxnSpPr>
          <p:nvPr/>
        </p:nvCxnSpPr>
        <p:spPr>
          <a:xfrm rot="10800000" flipH="1">
            <a:off x="4837560" y="2527069"/>
            <a:ext cx="636000" cy="626100"/>
          </a:xfrm>
          <a:prstGeom prst="straightConnector1">
            <a:avLst/>
          </a:prstGeom>
          <a:noFill/>
          <a:ln w="28575" cap="flat">
            <a:solidFill>
              <a:schemeClr val="lt2"/>
            </a:solidFill>
            <a:prstDash val="solid"/>
            <a:round/>
            <a:headEnd type="none" w="med" len="med"/>
            <a:tailEnd type="stealth" w="lg" len="lg"/>
          </a:ln>
        </p:spPr>
      </p:cxnSp>
      <p:cxnSp>
        <p:nvCxnSpPr>
          <p:cNvPr id="464" name="Shape 464"/>
          <p:cNvCxnSpPr>
            <a:stCxn id="443" idx="3"/>
            <a:endCxn id="459" idx="1"/>
          </p:cNvCxnSpPr>
          <p:nvPr/>
        </p:nvCxnSpPr>
        <p:spPr>
          <a:xfrm>
            <a:off x="4837560" y="3153169"/>
            <a:ext cx="636000" cy="330600"/>
          </a:xfrm>
          <a:prstGeom prst="straightConnector1">
            <a:avLst/>
          </a:prstGeom>
          <a:noFill/>
          <a:ln w="28575" cap="flat">
            <a:solidFill>
              <a:schemeClr val="lt2"/>
            </a:solidFill>
            <a:prstDash val="solid"/>
            <a:round/>
            <a:headEnd type="none" w="med" len="med"/>
            <a:tailEnd type="stealth" w="lg" len="lg"/>
          </a:ln>
        </p:spPr>
      </p:cxnSp>
      <p:cxnSp>
        <p:nvCxnSpPr>
          <p:cNvPr id="465" name="Shape 465"/>
          <p:cNvCxnSpPr>
            <a:stCxn id="438" idx="3"/>
            <a:endCxn id="459" idx="1"/>
          </p:cNvCxnSpPr>
          <p:nvPr/>
        </p:nvCxnSpPr>
        <p:spPr>
          <a:xfrm rot="10800000" flipH="1">
            <a:off x="4837561" y="3483703"/>
            <a:ext cx="636000" cy="575400"/>
          </a:xfrm>
          <a:prstGeom prst="straightConnector1">
            <a:avLst/>
          </a:prstGeom>
          <a:noFill/>
          <a:ln w="28575" cap="flat">
            <a:solidFill>
              <a:schemeClr val="lt2"/>
            </a:solidFill>
            <a:prstDash val="solid"/>
            <a:round/>
            <a:headEnd type="none" w="med" len="med"/>
            <a:tailEnd type="stealth" w="lg" len="lg"/>
          </a:ln>
        </p:spPr>
      </p:cxnSp>
      <p:sp>
        <p:nvSpPr>
          <p:cNvPr id="466" name="Shape 466"/>
          <p:cNvSpPr/>
          <p:nvPr/>
        </p:nvSpPr>
        <p:spPr>
          <a:xfrm>
            <a:off x="8797728" y="3970644"/>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cxnSp>
        <p:nvCxnSpPr>
          <p:cNvPr id="467" name="Shape 467"/>
          <p:cNvCxnSpPr>
            <a:stCxn id="438" idx="3"/>
            <a:endCxn id="433" idx="1"/>
          </p:cNvCxnSpPr>
          <p:nvPr/>
        </p:nvCxnSpPr>
        <p:spPr>
          <a:xfrm rot="10800000" flipH="1">
            <a:off x="4837561" y="4051003"/>
            <a:ext cx="2583299" cy="8100"/>
          </a:xfrm>
          <a:prstGeom prst="straightConnector1">
            <a:avLst/>
          </a:prstGeom>
          <a:noFill/>
          <a:ln w="28575" cap="flat">
            <a:solidFill>
              <a:schemeClr val="lt2"/>
            </a:solidFill>
            <a:prstDash val="solid"/>
            <a:round/>
            <a:headEnd type="none" w="med" len="med"/>
            <a:tailEnd type="stealth" w="lg" len="lg"/>
          </a:ln>
        </p:spPr>
      </p:cxnSp>
      <p:cxnSp>
        <p:nvCxnSpPr>
          <p:cNvPr id="468" name="Shape 468"/>
          <p:cNvCxnSpPr>
            <a:endCxn id="454" idx="3"/>
          </p:cNvCxnSpPr>
          <p:nvPr/>
        </p:nvCxnSpPr>
        <p:spPr>
          <a:xfrm flipH="1">
            <a:off x="7086602" y="1261584"/>
            <a:ext cx="186300" cy="1265400"/>
          </a:xfrm>
          <a:prstGeom prst="straightConnector1">
            <a:avLst/>
          </a:prstGeom>
          <a:noFill/>
          <a:ln w="28575" cap="flat">
            <a:solidFill>
              <a:schemeClr val="lt2"/>
            </a:solidFill>
            <a:prstDash val="dash"/>
            <a:round/>
            <a:headEnd type="none" w="med" len="med"/>
            <a:tailEnd type="stealth" w="lg" len="lg"/>
          </a:ln>
        </p:spPr>
      </p:cxnSp>
      <p:sp>
        <p:nvSpPr>
          <p:cNvPr id="469" name="Shape 469"/>
          <p:cNvSpPr txBox="1"/>
          <p:nvPr/>
        </p:nvSpPr>
        <p:spPr>
          <a:xfrm>
            <a:off x="7037503" y="787400"/>
            <a:ext cx="790863" cy="40010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service</a:t>
            </a:r>
          </a:p>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dependent</a:t>
            </a:r>
          </a:p>
        </p:txBody>
      </p:sp>
      <p:cxnSp>
        <p:nvCxnSpPr>
          <p:cNvPr id="470" name="Shape 470"/>
          <p:cNvCxnSpPr>
            <a:endCxn id="459" idx="3"/>
          </p:cNvCxnSpPr>
          <p:nvPr/>
        </p:nvCxnSpPr>
        <p:spPr>
          <a:xfrm flipH="1">
            <a:off x="7086602" y="1261617"/>
            <a:ext cx="584100" cy="2222099"/>
          </a:xfrm>
          <a:prstGeom prst="straightConnector1">
            <a:avLst/>
          </a:prstGeom>
          <a:noFill/>
          <a:ln w="28575" cap="flat">
            <a:solidFill>
              <a:schemeClr val="lt2"/>
            </a:solidFill>
            <a:prstDash val="dash"/>
            <a:round/>
            <a:headEnd type="none" w="med" len="med"/>
            <a:tailEnd type="stealth" w="lg" len="lg"/>
          </a:ln>
        </p:spPr>
      </p:cxnSp>
    </p:spTree>
    <p:extLst>
      <p:ext uri="{BB962C8B-B14F-4D97-AF65-F5344CB8AC3E}">
        <p14:creationId xmlns:p14="http://schemas.microsoft.com/office/powerpoint/2010/main" val="4047211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lstStyle>
            <a:lvl1pPr defTabSz="315468">
              <a:defRPr sz="4320"/>
            </a:lvl1pPr>
          </a:lstStyle>
          <a:p>
            <a:pPr lvl="0">
              <a:defRPr sz="1800"/>
            </a:pPr>
            <a:r>
              <a:rPr lang="en-US" sz="3200" dirty="0" smtClean="0"/>
              <a:t>Security Groups – A Layered Approach</a:t>
            </a:r>
            <a:endParaRPr sz="3200" dirty="0"/>
          </a:p>
        </p:txBody>
      </p:sp>
      <p:graphicFrame>
        <p:nvGraphicFramePr>
          <p:cNvPr id="2" name="Diagram 1"/>
          <p:cNvGraphicFramePr/>
          <p:nvPr>
            <p:extLst>
              <p:ext uri="{D42A27DB-BD31-4B8C-83A1-F6EECF244321}">
                <p14:modId xmlns:p14="http://schemas.microsoft.com/office/powerpoint/2010/main" val="2219907695"/>
              </p:ext>
            </p:extLst>
          </p:nvPr>
        </p:nvGraphicFramePr>
        <p:xfrm>
          <a:off x="19269" y="2164166"/>
          <a:ext cx="1517906" cy="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4572000" y="1047750"/>
            <a:ext cx="1634469" cy="369332"/>
          </a:xfrm>
          <a:prstGeom prst="rect">
            <a:avLst/>
          </a:prstGeom>
          <a:noFill/>
        </p:spPr>
        <p:txBody>
          <a:bodyPr wrap="none">
            <a:spAutoFit/>
          </a:bodyPr>
          <a:lstStyle/>
          <a:p>
            <a:pPr lvl="0">
              <a:defRPr sz="1800"/>
            </a:pPr>
            <a:r>
              <a:rPr lang="en-US" dirty="0"/>
              <a:t>Network Edge</a:t>
            </a:r>
          </a:p>
        </p:txBody>
      </p:sp>
      <p:sp>
        <p:nvSpPr>
          <p:cNvPr id="12" name="Rectangle 11"/>
          <p:cNvSpPr/>
          <p:nvPr/>
        </p:nvSpPr>
        <p:spPr>
          <a:xfrm>
            <a:off x="4745448" y="1381594"/>
            <a:ext cx="2160041" cy="369332"/>
          </a:xfrm>
          <a:prstGeom prst="rect">
            <a:avLst/>
          </a:prstGeom>
          <a:noFill/>
        </p:spPr>
        <p:txBody>
          <a:bodyPr wrap="none">
            <a:spAutoFit/>
          </a:bodyPr>
          <a:lstStyle/>
          <a:p>
            <a:pPr lvl="0">
              <a:defRPr sz="1800"/>
            </a:pPr>
            <a:r>
              <a:rPr lang="en-US" dirty="0"/>
              <a:t>Hardware Firewalls</a:t>
            </a:r>
          </a:p>
        </p:txBody>
      </p:sp>
      <p:sp>
        <p:nvSpPr>
          <p:cNvPr id="13" name="Rectangle 12"/>
          <p:cNvSpPr/>
          <p:nvPr/>
        </p:nvSpPr>
        <p:spPr>
          <a:xfrm>
            <a:off x="4953000" y="1745218"/>
            <a:ext cx="2378588" cy="369332"/>
          </a:xfrm>
          <a:prstGeom prst="rect">
            <a:avLst/>
          </a:prstGeom>
          <a:noFill/>
        </p:spPr>
        <p:txBody>
          <a:bodyPr wrap="none">
            <a:spAutoFit/>
          </a:bodyPr>
          <a:lstStyle/>
          <a:p>
            <a:pPr lvl="0">
              <a:defRPr sz="1800"/>
            </a:pPr>
            <a:r>
              <a:rPr lang="en-US" dirty="0" err="1"/>
              <a:t>IaaS</a:t>
            </a:r>
            <a:r>
              <a:rPr lang="en-US" dirty="0"/>
              <a:t> Security Groups</a:t>
            </a:r>
          </a:p>
        </p:txBody>
      </p:sp>
      <p:sp>
        <p:nvSpPr>
          <p:cNvPr id="21" name="Rectangle 20"/>
          <p:cNvSpPr/>
          <p:nvPr/>
        </p:nvSpPr>
        <p:spPr>
          <a:xfrm>
            <a:off x="5181600" y="2113465"/>
            <a:ext cx="2468306" cy="646331"/>
          </a:xfrm>
          <a:prstGeom prst="rect">
            <a:avLst/>
          </a:prstGeom>
          <a:noFill/>
        </p:spPr>
        <p:txBody>
          <a:bodyPr wrap="none">
            <a:spAutoFit/>
          </a:bodyPr>
          <a:lstStyle/>
          <a:p>
            <a:pPr lvl="0">
              <a:defRPr sz="1800"/>
            </a:pPr>
            <a:r>
              <a:rPr lang="en-US" dirty="0" smtClean="0"/>
              <a:t>CF BOSH </a:t>
            </a:r>
            <a:br>
              <a:rPr lang="en-US" dirty="0" smtClean="0"/>
            </a:br>
            <a:r>
              <a:rPr lang="en-US" dirty="0" smtClean="0"/>
              <a:t>Default Security Rules</a:t>
            </a:r>
            <a:endParaRPr lang="en-US" dirty="0"/>
          </a:p>
        </p:txBody>
      </p:sp>
      <p:sp>
        <p:nvSpPr>
          <p:cNvPr id="25" name="Rectangle 24"/>
          <p:cNvSpPr/>
          <p:nvPr/>
        </p:nvSpPr>
        <p:spPr>
          <a:xfrm>
            <a:off x="5486400" y="2759796"/>
            <a:ext cx="2468306" cy="646331"/>
          </a:xfrm>
          <a:prstGeom prst="rect">
            <a:avLst/>
          </a:prstGeom>
          <a:solidFill>
            <a:srgbClr val="FFFFFF"/>
          </a:solidFill>
        </p:spPr>
        <p:txBody>
          <a:bodyPr wrap="none">
            <a:spAutoFit/>
          </a:bodyPr>
          <a:lstStyle/>
          <a:p>
            <a:pPr lvl="0">
              <a:defRPr sz="1800"/>
            </a:pPr>
            <a:r>
              <a:rPr lang="en-US" dirty="0" smtClean="0"/>
              <a:t>Elastic Runtime </a:t>
            </a:r>
            <a:br>
              <a:rPr lang="en-US" dirty="0" smtClean="0"/>
            </a:br>
            <a:r>
              <a:rPr lang="en-US" dirty="0" smtClean="0"/>
              <a:t>Default </a:t>
            </a:r>
            <a:r>
              <a:rPr lang="en-US" dirty="0"/>
              <a:t>Security Rules</a:t>
            </a:r>
            <a:endParaRPr lang="en-US" dirty="0">
              <a:solidFill>
                <a:srgbClr val="00685D"/>
              </a:solidFill>
            </a:endParaRPr>
          </a:p>
        </p:txBody>
      </p:sp>
      <p:sp>
        <p:nvSpPr>
          <p:cNvPr id="27" name="Rectangle 26"/>
          <p:cNvSpPr/>
          <p:nvPr/>
        </p:nvSpPr>
        <p:spPr>
          <a:xfrm>
            <a:off x="5791200" y="3505106"/>
            <a:ext cx="1980493" cy="646331"/>
          </a:xfrm>
          <a:prstGeom prst="rect">
            <a:avLst/>
          </a:prstGeom>
          <a:noFill/>
        </p:spPr>
        <p:txBody>
          <a:bodyPr wrap="none">
            <a:spAutoFit/>
          </a:bodyPr>
          <a:lstStyle/>
          <a:p>
            <a:pPr lvl="0">
              <a:defRPr sz="1800"/>
            </a:pPr>
            <a:r>
              <a:rPr lang="en-US" b="1" dirty="0"/>
              <a:t>CF Application </a:t>
            </a:r>
            <a:r>
              <a:rPr lang="en-US" b="1" dirty="0" smtClean="0"/>
              <a:t/>
            </a:r>
            <a:br>
              <a:rPr lang="en-US" b="1" dirty="0" smtClean="0"/>
            </a:br>
            <a:r>
              <a:rPr lang="en-US" b="1" dirty="0" smtClean="0"/>
              <a:t>Security </a:t>
            </a:r>
            <a:r>
              <a:rPr lang="en-US" b="1" dirty="0"/>
              <a:t>Groups</a:t>
            </a:r>
          </a:p>
        </p:txBody>
      </p:sp>
      <p:pic>
        <p:nvPicPr>
          <p:cNvPr id="17" name="Picture 16"/>
          <p:cNvPicPr>
            <a:picLocks noChangeAspect="1"/>
          </p:cNvPicPr>
          <p:nvPr/>
        </p:nvPicPr>
        <p:blipFill>
          <a:blip r:embed="rId7"/>
          <a:stretch>
            <a:fillRect/>
          </a:stretch>
        </p:blipFill>
        <p:spPr>
          <a:xfrm>
            <a:off x="1066800" y="883588"/>
            <a:ext cx="2751582" cy="2990850"/>
          </a:xfrm>
          <a:prstGeom prst="rect">
            <a:avLst/>
          </a:prstGeom>
        </p:spPr>
      </p:pic>
      <p:cxnSp>
        <p:nvCxnSpPr>
          <p:cNvPr id="19" name="Straight Connector 18"/>
          <p:cNvCxnSpPr>
            <a:endCxn id="11" idx="1"/>
          </p:cNvCxnSpPr>
          <p:nvPr/>
        </p:nvCxnSpPr>
        <p:spPr>
          <a:xfrm flipV="1">
            <a:off x="2971800" y="1232416"/>
            <a:ext cx="1600200" cy="577334"/>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2" idx="1"/>
          </p:cNvCxnSpPr>
          <p:nvPr/>
        </p:nvCxnSpPr>
        <p:spPr>
          <a:xfrm flipV="1">
            <a:off x="2895600" y="1566260"/>
            <a:ext cx="1849848" cy="319690"/>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13" idx="1"/>
          </p:cNvCxnSpPr>
          <p:nvPr/>
        </p:nvCxnSpPr>
        <p:spPr>
          <a:xfrm flipV="1">
            <a:off x="2819400" y="1929884"/>
            <a:ext cx="2133600" cy="32268"/>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endCxn id="21" idx="1"/>
          </p:cNvCxnSpPr>
          <p:nvPr/>
        </p:nvCxnSpPr>
        <p:spPr>
          <a:xfrm>
            <a:off x="2743200" y="2038350"/>
            <a:ext cx="2438400" cy="398281"/>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endCxn id="25" idx="1"/>
          </p:cNvCxnSpPr>
          <p:nvPr/>
        </p:nvCxnSpPr>
        <p:spPr>
          <a:xfrm>
            <a:off x="2667000" y="2114550"/>
            <a:ext cx="2819400" cy="968412"/>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2590800" y="2203045"/>
            <a:ext cx="3200400" cy="1664105"/>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2393892" y="2298642"/>
            <a:ext cx="153021" cy="153021"/>
          </a:xfrm>
          <a:prstGeom prst="teardrop">
            <a:avLst>
              <a:gd name="adj" fmla="val 149574"/>
            </a:avLst>
          </a:prstGeom>
          <a:solidFill>
            <a:schemeClr val="bg1">
              <a:lumMod val="6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p:cNvCxnSpPr>
            <a:endCxn id="64" idx="0"/>
          </p:cNvCxnSpPr>
          <p:nvPr/>
        </p:nvCxnSpPr>
        <p:spPr>
          <a:xfrm>
            <a:off x="2448304" y="2359930"/>
            <a:ext cx="1668188" cy="1583420"/>
          </a:xfrm>
          <a:prstGeom prst="line">
            <a:avLst/>
          </a:prstGeom>
          <a:ln w="9525" cmpd="sng">
            <a:solidFill>
              <a:schemeClr val="tx1"/>
            </a:solidFill>
            <a:prstDash val="sysDash"/>
            <a:headEnd type="oval" w="sm" len="sm"/>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3279983" y="3943350"/>
            <a:ext cx="1673017" cy="369332"/>
          </a:xfrm>
          <a:prstGeom prst="rect">
            <a:avLst/>
          </a:prstGeom>
          <a:noFill/>
        </p:spPr>
        <p:txBody>
          <a:bodyPr wrap="none">
            <a:spAutoFit/>
          </a:bodyPr>
          <a:lstStyle/>
          <a:p>
            <a:pPr lvl="0">
              <a:defRPr sz="1800"/>
            </a:pPr>
            <a:r>
              <a:rPr lang="en-US" dirty="0" smtClean="0"/>
              <a:t>My Application</a:t>
            </a:r>
            <a:endParaRPr lang="en-US" dirty="0"/>
          </a:p>
        </p:txBody>
      </p:sp>
    </p:spTree>
    <p:extLst>
      <p:ext uri="{BB962C8B-B14F-4D97-AF65-F5344CB8AC3E}">
        <p14:creationId xmlns:p14="http://schemas.microsoft.com/office/powerpoint/2010/main" val="30892482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Groups </a:t>
            </a:r>
            <a:r>
              <a:rPr lang="en-US" dirty="0" smtClean="0"/>
              <a:t>– Highlights</a:t>
            </a:r>
            <a:endParaRPr lang="en-US" dirty="0"/>
          </a:p>
        </p:txBody>
      </p:sp>
      <p:sp>
        <p:nvSpPr>
          <p:cNvPr id="52" name="Shape 52"/>
          <p:cNvSpPr>
            <a:spLocks noGrp="1"/>
          </p:cNvSpPr>
          <p:nvPr>
            <p:ph sz="quarter" idx="10"/>
          </p:nvPr>
        </p:nvSpPr>
        <p:spPr>
          <a:prstGeom prst="rect">
            <a:avLst/>
          </a:prstGeom>
        </p:spPr>
        <p:txBody>
          <a:bodyPr/>
          <a:lstStyle/>
          <a:p>
            <a:pPr lvl="0">
              <a:defRPr sz="1800"/>
            </a:pPr>
            <a:r>
              <a:rPr lang="en-US" sz="1800" dirty="0"/>
              <a:t>O</a:t>
            </a:r>
            <a:r>
              <a:rPr lang="en-US" sz="1800" dirty="0" smtClean="0"/>
              <a:t>utbound firewall rules to restrict network traffic to applications </a:t>
            </a:r>
          </a:p>
          <a:p>
            <a:pPr>
              <a:defRPr sz="1800"/>
            </a:pPr>
            <a:r>
              <a:rPr lang="en-US" sz="1800" dirty="0" smtClean="0"/>
              <a:t>A set of </a:t>
            </a:r>
            <a:r>
              <a:rPr lang="en-US" sz="1800" dirty="0"/>
              <a:t>whitelist rules </a:t>
            </a:r>
            <a:r>
              <a:rPr lang="en-US" sz="1800" dirty="0" smtClean="0"/>
              <a:t>in three targets</a:t>
            </a:r>
            <a:endParaRPr lang="en-US" sz="1800" dirty="0"/>
          </a:p>
          <a:p>
            <a:pPr lvl="1">
              <a:defRPr sz="1800"/>
            </a:pPr>
            <a:r>
              <a:rPr lang="en-US" sz="1800" dirty="0" smtClean="0"/>
              <a:t>All running application (“Global Running”)</a:t>
            </a:r>
          </a:p>
          <a:p>
            <a:pPr lvl="1">
              <a:defRPr sz="1800"/>
            </a:pPr>
            <a:r>
              <a:rPr lang="en-US" sz="1800" dirty="0" smtClean="0"/>
              <a:t>All application in staging mode (“Global Staging”)</a:t>
            </a:r>
          </a:p>
          <a:p>
            <a:pPr lvl="1">
              <a:defRPr sz="1800"/>
            </a:pPr>
            <a:r>
              <a:rPr lang="en-US" sz="1800" dirty="0" smtClean="0"/>
              <a:t>Specific groups of applications (“Space”)</a:t>
            </a:r>
          </a:p>
          <a:p>
            <a:pPr>
              <a:defRPr sz="1800"/>
            </a:pPr>
            <a:r>
              <a:rPr lang="en-US" sz="1800" dirty="0" smtClean="0"/>
              <a:t>Rules are automatically applied at the app-container creation</a:t>
            </a:r>
          </a:p>
          <a:p>
            <a:pPr lvl="1">
              <a:defRPr sz="1800"/>
            </a:pPr>
            <a:r>
              <a:rPr lang="en-US" sz="1800" dirty="0"/>
              <a:t>R</a:t>
            </a:r>
            <a:r>
              <a:rPr lang="en-US" sz="1800" dirty="0" smtClean="0"/>
              <a:t>esult </a:t>
            </a:r>
            <a:r>
              <a:rPr lang="en-US" sz="1800" dirty="0"/>
              <a:t>in IPTABLES rules </a:t>
            </a:r>
            <a:r>
              <a:rPr lang="en-US" sz="1800" dirty="0" smtClean="0"/>
              <a:t>applied </a:t>
            </a:r>
            <a:r>
              <a:rPr lang="en-US" sz="1800" dirty="0"/>
              <a:t>to the </a:t>
            </a:r>
            <a:r>
              <a:rPr lang="en-US" sz="1800" dirty="0" smtClean="0"/>
              <a:t>virtual </a:t>
            </a:r>
            <a:r>
              <a:rPr lang="en-US" sz="1800" dirty="0"/>
              <a:t>network interface used by application </a:t>
            </a:r>
            <a:r>
              <a:rPr lang="en-US" sz="1800" dirty="0" smtClean="0"/>
              <a:t>containers</a:t>
            </a:r>
          </a:p>
          <a:p>
            <a:pPr lvl="1">
              <a:defRPr sz="1800"/>
            </a:pPr>
            <a:r>
              <a:rPr lang="en-US" sz="1800" dirty="0"/>
              <a:t>The rule at the bottom of the chain is REJECT</a:t>
            </a:r>
          </a:p>
          <a:p>
            <a:pPr marL="457200" lvl="1" indent="0">
              <a:buNone/>
              <a:defRPr sz="1800"/>
            </a:pPr>
            <a:endParaRPr lang="en-US" sz="1800" dirty="0" smtClean="0"/>
          </a:p>
        </p:txBody>
      </p:sp>
    </p:spTree>
    <p:extLst>
      <p:ext uri="{BB962C8B-B14F-4D97-AF65-F5344CB8AC3E}">
        <p14:creationId xmlns:p14="http://schemas.microsoft.com/office/powerpoint/2010/main" val="23710223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Security Group - Example</a:t>
            </a:r>
            <a:endParaRPr lang="en-US" dirty="0"/>
          </a:p>
        </p:txBody>
      </p:sp>
      <p:pic>
        <p:nvPicPr>
          <p:cNvPr id="2" name="Picture 1" descr="Screen Shot 2014-09-18 at 4.31.0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3112" y="971551"/>
            <a:ext cx="7837714" cy="3048000"/>
          </a:xfrm>
          <a:prstGeom prst="rect">
            <a:avLst/>
          </a:prstGeom>
        </p:spPr>
      </p:pic>
    </p:spTree>
    <p:extLst>
      <p:ext uri="{BB962C8B-B14F-4D97-AF65-F5344CB8AC3E}">
        <p14:creationId xmlns:p14="http://schemas.microsoft.com/office/powerpoint/2010/main" val="5178430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0" name="Shape 650"/>
          <p:cNvSpPr/>
          <p:nvPr/>
        </p:nvSpPr>
        <p:spPr>
          <a:xfrm>
            <a:off x="4267200" y="1024466"/>
            <a:ext cx="4343400" cy="3361263"/>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651" name="Shape 651"/>
          <p:cNvSpPr txBox="1">
            <a:spLocks noGrp="1"/>
          </p:cNvSpPr>
          <p:nvPr>
            <p:ph type="title"/>
          </p:nvPr>
        </p:nvSpPr>
        <p:spPr>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baseline="0" dirty="0">
                <a:solidFill>
                  <a:schemeClr val="tx1"/>
                </a:solidFill>
                <a:latin typeface="Arial"/>
                <a:ea typeface="Arial"/>
                <a:cs typeface="Arial"/>
                <a:sym typeface="Arial"/>
                <a:rtl val="0"/>
              </a:rPr>
              <a:t>End-User Identity</a:t>
            </a:r>
          </a:p>
        </p:txBody>
      </p:sp>
      <p:sp>
        <p:nvSpPr>
          <p:cNvPr id="652" name="Shape 652"/>
          <p:cNvSpPr txBox="1">
            <a:spLocks noGrp="1"/>
          </p:cNvSpPr>
          <p:nvPr>
            <p:ph sz="quarter" idx="10"/>
          </p:nvPr>
        </p:nvSpPr>
        <p:spPr>
          <a:xfrm>
            <a:off x="366715" y="1074738"/>
            <a:ext cx="3748086" cy="3382962"/>
          </a:xfrm>
          <a:prstGeom prst="rect">
            <a:avLst/>
          </a:prstGeom>
          <a:noFill/>
          <a:ln>
            <a:noFill/>
          </a:ln>
        </p:spPr>
        <p:txBody>
          <a:bodyPr lIns="0" tIns="0" rIns="0" bIns="0" anchor="t" anchorCtr="0">
            <a:normAutofit lnSpcReduction="10000"/>
          </a:bodyPr>
          <a:lstStyle/>
          <a:p>
            <a:pPr marL="228600" marR="0" lvl="0" indent="-228600" algn="l" rtl="0">
              <a:lnSpc>
                <a:spcPct val="100000"/>
              </a:lnSpc>
              <a:spcBef>
                <a:spcPts val="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Login Server handles authentication</a:t>
            </a:r>
          </a:p>
          <a:p>
            <a:pPr marL="742950" marR="0" lvl="1" indent="-285750" algn="l" rtl="0">
              <a:lnSpc>
                <a:spcPct val="100000"/>
              </a:lnSpc>
              <a:spcBef>
                <a:spcPts val="30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by default, stores usernames and passwords in CCDB</a:t>
            </a:r>
          </a:p>
          <a:p>
            <a:pPr marL="742950" marR="0" lvl="1" indent="-285750" algn="l" rtl="0">
              <a:lnSpc>
                <a:spcPct val="100000"/>
              </a:lnSpc>
              <a:spcBef>
                <a:spcPts val="30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future releases will support LDAP/AD integration</a:t>
            </a:r>
          </a:p>
          <a:p>
            <a:pPr marL="228600" marR="0" lvl="0" indent="-228600" algn="l" rtl="0">
              <a:lnSpc>
                <a:spcPct val="100000"/>
              </a:lnSpc>
              <a:spcBef>
                <a:spcPts val="120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UAA is an OAuth2 token server</a:t>
            </a:r>
          </a:p>
          <a:p>
            <a:pPr marL="742950" marR="0" lvl="1" indent="-285750" algn="l" rtl="0">
              <a:lnSpc>
                <a:spcPct val="100000"/>
              </a:lnSpc>
              <a:spcBef>
                <a:spcPts val="30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manages access and refresh tokens</a:t>
            </a:r>
          </a:p>
          <a:p>
            <a:pPr marL="228600" marR="0" lvl="0" indent="-228600" algn="l" rtl="0">
              <a:lnSpc>
                <a:spcPct val="100000"/>
              </a:lnSpc>
              <a:spcBef>
                <a:spcPts val="1200"/>
              </a:spcBef>
              <a:spcAft>
                <a:spcPts val="0"/>
              </a:spcAft>
              <a:buClr>
                <a:schemeClr val="accent1"/>
              </a:buClr>
              <a:buSzPct val="100000"/>
              <a:buFont typeface="Arial"/>
              <a:buChar char="•"/>
            </a:pPr>
            <a:r>
              <a:rPr lang="en-US" sz="1800" b="0" i="0" u="none" strike="noStrike" cap="none" baseline="0" dirty="0">
                <a:solidFill>
                  <a:schemeClr val="dk1"/>
                </a:solidFill>
                <a:latin typeface="Arial"/>
                <a:ea typeface="Arial"/>
                <a:cs typeface="Arial"/>
                <a:sym typeface="Arial"/>
                <a:rtl val="0"/>
              </a:rPr>
              <a:t>All interactions with the API must include a valid OAuth2 access token</a:t>
            </a:r>
          </a:p>
        </p:txBody>
      </p:sp>
      <p:sp>
        <p:nvSpPr>
          <p:cNvPr id="653" name="Shape 653"/>
          <p:cNvSpPr/>
          <p:nvPr/>
        </p:nvSpPr>
        <p:spPr>
          <a:xfrm>
            <a:off x="4652187" y="3560810"/>
            <a:ext cx="1611864" cy="503187"/>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UAA</a:t>
            </a:r>
          </a:p>
        </p:txBody>
      </p:sp>
      <p:sp>
        <p:nvSpPr>
          <p:cNvPr id="654" name="Shape 654"/>
          <p:cNvSpPr/>
          <p:nvPr/>
        </p:nvSpPr>
        <p:spPr>
          <a:xfrm>
            <a:off x="5952401" y="3622342"/>
            <a:ext cx="273084" cy="143490"/>
          </a:xfrm>
          <a:custGeom>
            <a:avLst/>
            <a:gdLst/>
            <a:ahLst/>
            <a:cxnLst/>
            <a:rect l="0" t="0" r="0" b="0"/>
            <a:pathLst>
              <a:path w="2065579" h="1046012" extrusionOk="0">
                <a:moveTo>
                  <a:pt x="1760487" y="351205"/>
                </a:moveTo>
                <a:cubicBezTo>
                  <a:pt x="1665603" y="351205"/>
                  <a:pt x="1588685" y="428123"/>
                  <a:pt x="1588685" y="523007"/>
                </a:cubicBezTo>
                <a:cubicBezTo>
                  <a:pt x="1588685" y="617891"/>
                  <a:pt x="1665603" y="694809"/>
                  <a:pt x="1760487" y="694809"/>
                </a:cubicBezTo>
                <a:cubicBezTo>
                  <a:pt x="1855371" y="694809"/>
                  <a:pt x="1932289" y="617891"/>
                  <a:pt x="1932289" y="523007"/>
                </a:cubicBezTo>
                <a:cubicBezTo>
                  <a:pt x="1932289" y="428123"/>
                  <a:pt x="1855371" y="351205"/>
                  <a:pt x="1760487" y="351205"/>
                </a:cubicBezTo>
                <a:close/>
                <a:moveTo>
                  <a:pt x="1542573" y="0"/>
                </a:moveTo>
                <a:cubicBezTo>
                  <a:pt x="1831421" y="0"/>
                  <a:pt x="2065579" y="234158"/>
                  <a:pt x="2065579" y="523006"/>
                </a:cubicBezTo>
                <a:cubicBezTo>
                  <a:pt x="2065579" y="811854"/>
                  <a:pt x="1831421" y="1046012"/>
                  <a:pt x="1542573" y="1046012"/>
                </a:cubicBezTo>
                <a:cubicBezTo>
                  <a:pt x="1320299" y="1046012"/>
                  <a:pt x="1130410" y="907353"/>
                  <a:pt x="1055933" y="711331"/>
                </a:cubicBezTo>
                <a:lnTo>
                  <a:pt x="188330" y="711331"/>
                </a:lnTo>
                <a:lnTo>
                  <a:pt x="188327" y="711334"/>
                </a:lnTo>
                <a:lnTo>
                  <a:pt x="0" y="523007"/>
                </a:lnTo>
                <a:lnTo>
                  <a:pt x="187821" y="335186"/>
                </a:lnTo>
                <a:lnTo>
                  <a:pt x="369695" y="517060"/>
                </a:lnTo>
                <a:lnTo>
                  <a:pt x="552076" y="334679"/>
                </a:lnTo>
                <a:lnTo>
                  <a:pt x="554444" y="334679"/>
                </a:lnTo>
                <a:lnTo>
                  <a:pt x="736824" y="517059"/>
                </a:lnTo>
                <a:lnTo>
                  <a:pt x="919204" y="334679"/>
                </a:lnTo>
                <a:lnTo>
                  <a:pt x="1055934" y="334679"/>
                </a:lnTo>
                <a:cubicBezTo>
                  <a:pt x="1130411" y="138659"/>
                  <a:pt x="1320300" y="0"/>
                  <a:pt x="1542573"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nvGrpSpPr>
          <p:cNvPr id="655" name="Shape 655"/>
          <p:cNvGrpSpPr/>
          <p:nvPr/>
        </p:nvGrpSpPr>
        <p:grpSpPr>
          <a:xfrm>
            <a:off x="6734988" y="3560809"/>
            <a:ext cx="1611864" cy="272795"/>
            <a:chOff x="7005921" y="2197675"/>
            <a:chExt cx="1611864" cy="272795"/>
          </a:xfrm>
        </p:grpSpPr>
        <p:sp>
          <p:nvSpPr>
            <p:cNvPr id="656" name="Shape 656"/>
            <p:cNvSpPr/>
            <p:nvPr/>
          </p:nvSpPr>
          <p:spPr>
            <a:xfrm>
              <a:off x="7005921" y="2197675"/>
              <a:ext cx="1611864" cy="272795"/>
            </a:xfrm>
            <a:prstGeom prst="roundRect">
              <a:avLst>
                <a:gd name="adj" fmla="val 9038"/>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Login Server</a:t>
              </a:r>
            </a:p>
          </p:txBody>
        </p:sp>
        <p:sp>
          <p:nvSpPr>
            <p:cNvPr id="657" name="Shape 657"/>
            <p:cNvSpPr/>
            <p:nvPr/>
          </p:nvSpPr>
          <p:spPr>
            <a:xfrm>
              <a:off x="8373534" y="2246456"/>
              <a:ext cx="149840" cy="183475"/>
            </a:xfrm>
            <a:custGeom>
              <a:avLst/>
              <a:gdLst/>
              <a:ahLst/>
              <a:cxnLst/>
              <a:rect l="0" t="0" r="0" b="0"/>
              <a:pathLst>
                <a:path w="990600" h="1265275" extrusionOk="0">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grpSp>
        <p:nvGrpSpPr>
          <p:cNvPr id="658" name="Shape 658"/>
          <p:cNvGrpSpPr/>
          <p:nvPr/>
        </p:nvGrpSpPr>
        <p:grpSpPr>
          <a:xfrm>
            <a:off x="5566597" y="1942140"/>
            <a:ext cx="1596204" cy="272242"/>
            <a:chOff x="5608930" y="1476473"/>
            <a:chExt cx="1596204" cy="272242"/>
          </a:xfrm>
        </p:grpSpPr>
        <p:sp>
          <p:nvSpPr>
            <p:cNvPr id="659" name="Shape 659"/>
            <p:cNvSpPr/>
            <p:nvPr/>
          </p:nvSpPr>
          <p:spPr>
            <a:xfrm>
              <a:off x="5608930" y="1476473"/>
              <a:ext cx="1596204" cy="272242"/>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Dynamic Router</a:t>
              </a:r>
            </a:p>
          </p:txBody>
        </p:sp>
        <p:sp>
          <p:nvSpPr>
            <p:cNvPr id="660" name="Shape 660"/>
            <p:cNvSpPr/>
            <p:nvPr/>
          </p:nvSpPr>
          <p:spPr>
            <a:xfrm>
              <a:off x="6956585" y="1505625"/>
              <a:ext cx="196613" cy="196612"/>
            </a:xfrm>
            <a:custGeom>
              <a:avLst/>
              <a:gdLst/>
              <a:ahLst/>
              <a:cxnLst/>
              <a:rect l="0" t="0" r="0" b="0"/>
              <a:pathLst>
                <a:path w="763984" h="763984" extrusionOk="0">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cxnSp>
        <p:nvCxnSpPr>
          <p:cNvPr id="661" name="Shape 661"/>
          <p:cNvCxnSpPr>
            <a:endCxn id="659" idx="0"/>
          </p:cNvCxnSpPr>
          <p:nvPr/>
        </p:nvCxnSpPr>
        <p:spPr>
          <a:xfrm>
            <a:off x="6364699" y="1647240"/>
            <a:ext cx="0" cy="294900"/>
          </a:xfrm>
          <a:prstGeom prst="straightConnector1">
            <a:avLst/>
          </a:prstGeom>
          <a:noFill/>
          <a:ln w="28575" cap="flat">
            <a:solidFill>
              <a:schemeClr val="lt2"/>
            </a:solidFill>
            <a:prstDash val="solid"/>
            <a:round/>
            <a:headEnd type="none" w="med" len="med"/>
            <a:tailEnd type="stealth" w="lg" len="lg"/>
          </a:ln>
        </p:spPr>
      </p:cxnSp>
      <p:sp>
        <p:nvSpPr>
          <p:cNvPr id="662" name="Shape 662"/>
          <p:cNvSpPr txBox="1"/>
          <p:nvPr/>
        </p:nvSpPr>
        <p:spPr>
          <a:xfrm>
            <a:off x="6446219" y="1680633"/>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grpSp>
        <p:nvGrpSpPr>
          <p:cNvPr id="663" name="Shape 663"/>
          <p:cNvGrpSpPr/>
          <p:nvPr/>
        </p:nvGrpSpPr>
        <p:grpSpPr>
          <a:xfrm>
            <a:off x="5566597" y="1363133"/>
            <a:ext cx="1596202" cy="283983"/>
            <a:chOff x="5608930" y="897466"/>
            <a:chExt cx="1596202" cy="283983"/>
          </a:xfrm>
        </p:grpSpPr>
        <p:sp>
          <p:nvSpPr>
            <p:cNvPr id="664" name="Shape 664"/>
            <p:cNvSpPr/>
            <p:nvPr/>
          </p:nvSpPr>
          <p:spPr>
            <a:xfrm>
              <a:off x="5608930" y="909207"/>
              <a:ext cx="1596202" cy="272242"/>
            </a:xfrm>
            <a:prstGeom prst="roundRect">
              <a:avLst>
                <a:gd name="adj" fmla="val 17740"/>
              </a:avLst>
            </a:prstGeom>
            <a:solidFill>
              <a:srgbClr val="33928A"/>
            </a:solidFill>
            <a:ln w="12700" cap="flat">
              <a:solidFill>
                <a:schemeClr val="dk1"/>
              </a:solidFill>
              <a:prstDash val="dash"/>
              <a:round/>
              <a:headEnd type="none" w="med" len="med"/>
              <a:tailEnd type="none" w="med" len="med"/>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HA Proxy LB</a:t>
              </a:r>
            </a:p>
          </p:txBody>
        </p:sp>
        <p:pic>
          <p:nvPicPr>
            <p:cNvPr id="665" name="Shape 665"/>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00334" y="897466"/>
              <a:ext cx="279399" cy="279399"/>
            </a:xfrm>
            <a:prstGeom prst="rect">
              <a:avLst/>
            </a:prstGeom>
            <a:noFill/>
            <a:ln>
              <a:noFill/>
            </a:ln>
          </p:spPr>
        </p:pic>
      </p:grpSp>
      <p:grpSp>
        <p:nvGrpSpPr>
          <p:cNvPr id="666" name="Shape 666"/>
          <p:cNvGrpSpPr/>
          <p:nvPr/>
        </p:nvGrpSpPr>
        <p:grpSpPr>
          <a:xfrm>
            <a:off x="5566586" y="2551781"/>
            <a:ext cx="1613145" cy="572418"/>
            <a:chOff x="4736853" y="1654314"/>
            <a:chExt cx="1613145" cy="572418"/>
          </a:xfrm>
        </p:grpSpPr>
        <p:sp>
          <p:nvSpPr>
            <p:cNvPr id="667" name="Shape 667"/>
            <p:cNvSpPr/>
            <p:nvPr/>
          </p:nvSpPr>
          <p:spPr>
            <a:xfrm>
              <a:off x="4736853" y="1654314"/>
              <a:ext cx="1613145" cy="572418"/>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Cloud Controller</a:t>
              </a:r>
            </a:p>
          </p:txBody>
        </p:sp>
        <p:sp>
          <p:nvSpPr>
            <p:cNvPr id="668" name="Shape 668"/>
            <p:cNvSpPr/>
            <p:nvPr/>
          </p:nvSpPr>
          <p:spPr>
            <a:xfrm>
              <a:off x="6097941" y="1677121"/>
              <a:ext cx="169752" cy="226530"/>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sp>
          <p:nvSpPr>
            <p:cNvPr id="669" name="Shape 669"/>
            <p:cNvSpPr/>
            <p:nvPr/>
          </p:nvSpPr>
          <p:spPr>
            <a:xfrm>
              <a:off x="6105326" y="1980976"/>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grpSp>
      <p:sp>
        <p:nvSpPr>
          <p:cNvPr id="670" name="Shape 670"/>
          <p:cNvSpPr/>
          <p:nvPr/>
        </p:nvSpPr>
        <p:spPr>
          <a:xfrm>
            <a:off x="6029126" y="3835178"/>
            <a:ext cx="160006" cy="152622"/>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sp>
        <p:nvSpPr>
          <p:cNvPr id="671" name="Shape 671"/>
          <p:cNvSpPr/>
          <p:nvPr/>
        </p:nvSpPr>
        <p:spPr>
          <a:xfrm>
            <a:off x="5147732" y="523439"/>
            <a:ext cx="781399" cy="289359"/>
          </a:xfrm>
          <a:prstGeom prst="roundRect">
            <a:avLst>
              <a:gd name="adj" fmla="val 4579"/>
            </a:avLst>
          </a:prstGeom>
          <a:solidFill>
            <a:srgbClr val="33928A"/>
          </a:solidFill>
          <a:ln>
            <a:noFill/>
          </a:ln>
        </p:spPr>
        <p:txBody>
          <a:bodyPr lIns="91425" tIns="0" rIns="0" bIns="0" anchor="ctr" anchorCtr="0">
            <a:norm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baseline="0">
                <a:solidFill>
                  <a:schemeClr val="lt1"/>
                </a:solidFill>
                <a:latin typeface="Arial"/>
                <a:ea typeface="Arial"/>
                <a:cs typeface="Arial"/>
                <a:sym typeface="Arial"/>
                <a:rtl val="0"/>
              </a:rPr>
              <a:t>CLI</a:t>
            </a:r>
          </a:p>
        </p:txBody>
      </p:sp>
      <p:sp>
        <p:nvSpPr>
          <p:cNvPr id="672" name="Shape 672"/>
          <p:cNvSpPr/>
          <p:nvPr/>
        </p:nvSpPr>
        <p:spPr>
          <a:xfrm>
            <a:off x="5629485" y="556991"/>
            <a:ext cx="233758" cy="186183"/>
          </a:xfrm>
          <a:custGeom>
            <a:avLst/>
            <a:gdLst/>
            <a:ahLst/>
            <a:cxnLst/>
            <a:rect l="0" t="0" r="0" b="0"/>
            <a:pathLst>
              <a:path w="266700" h="212420" extrusionOk="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Arial"/>
              <a:ea typeface="Arial"/>
              <a:cs typeface="Arial"/>
              <a:sym typeface="Arial"/>
              <a:rtl val="0"/>
            </a:endParaRPr>
          </a:p>
        </p:txBody>
      </p:sp>
      <p:cxnSp>
        <p:nvCxnSpPr>
          <p:cNvPr id="673" name="Shape 673"/>
          <p:cNvCxnSpPr/>
          <p:nvPr/>
        </p:nvCxnSpPr>
        <p:spPr>
          <a:xfrm flipH="1">
            <a:off x="6940431" y="812800"/>
            <a:ext cx="10700" cy="570537"/>
          </a:xfrm>
          <a:prstGeom prst="straightConnector1">
            <a:avLst/>
          </a:prstGeom>
          <a:noFill/>
          <a:ln w="28575" cap="flat">
            <a:solidFill>
              <a:schemeClr val="lt2"/>
            </a:solidFill>
            <a:prstDash val="solid"/>
            <a:round/>
            <a:headEnd type="none" w="med" len="med"/>
            <a:tailEnd type="stealth" w="lg" len="lg"/>
          </a:ln>
        </p:spPr>
      </p:cxnSp>
      <p:sp>
        <p:nvSpPr>
          <p:cNvPr id="674" name="Shape 674"/>
          <p:cNvSpPr txBox="1"/>
          <p:nvPr/>
        </p:nvSpPr>
        <p:spPr>
          <a:xfrm>
            <a:off x="5844535" y="1054100"/>
            <a:ext cx="975458"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HTTP/HTTPS</a:t>
            </a:r>
          </a:p>
        </p:txBody>
      </p:sp>
      <p:cxnSp>
        <p:nvCxnSpPr>
          <p:cNvPr id="675" name="Shape 675"/>
          <p:cNvCxnSpPr/>
          <p:nvPr/>
        </p:nvCxnSpPr>
        <p:spPr>
          <a:xfrm>
            <a:off x="5748867" y="812800"/>
            <a:ext cx="0" cy="567267"/>
          </a:xfrm>
          <a:prstGeom prst="straightConnector1">
            <a:avLst/>
          </a:prstGeom>
          <a:noFill/>
          <a:ln w="28575" cap="flat">
            <a:solidFill>
              <a:schemeClr val="lt2"/>
            </a:solidFill>
            <a:prstDash val="solid"/>
            <a:round/>
            <a:headEnd type="none" w="med" len="med"/>
            <a:tailEnd type="stealth" w="lg" len="lg"/>
          </a:ln>
        </p:spPr>
      </p:cxnSp>
      <p:sp>
        <p:nvSpPr>
          <p:cNvPr id="676" name="Shape 676"/>
          <p:cNvSpPr/>
          <p:nvPr/>
        </p:nvSpPr>
        <p:spPr>
          <a:xfrm>
            <a:off x="6366932" y="584200"/>
            <a:ext cx="1295401" cy="228600"/>
          </a:xfrm>
          <a:prstGeom prst="roundRect">
            <a:avLst>
              <a:gd name="adj" fmla="val 4579"/>
            </a:avLst>
          </a:prstGeom>
          <a:solidFill>
            <a:srgbClr val="33928A"/>
          </a:solidFill>
          <a:ln>
            <a:noFill/>
          </a:ln>
        </p:spPr>
        <p:txBody>
          <a:bodyPr lIns="91425" tIns="0" rIns="0" bIns="0" anchor="ctr" anchorCtr="0">
            <a:norm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baseline="0">
                <a:solidFill>
                  <a:schemeClr val="lt1"/>
                </a:solidFill>
                <a:latin typeface="Arial"/>
                <a:ea typeface="Arial"/>
                <a:cs typeface="Arial"/>
                <a:sym typeface="Arial"/>
                <a:rtl val="0"/>
              </a:rPr>
              <a:t>custom clients</a:t>
            </a:r>
          </a:p>
        </p:txBody>
      </p:sp>
      <p:cxnSp>
        <p:nvCxnSpPr>
          <p:cNvPr id="677" name="Shape 677"/>
          <p:cNvCxnSpPr>
            <a:stCxn id="659" idx="2"/>
            <a:endCxn id="667" idx="0"/>
          </p:cNvCxnSpPr>
          <p:nvPr/>
        </p:nvCxnSpPr>
        <p:spPr>
          <a:xfrm>
            <a:off x="6364699" y="2214382"/>
            <a:ext cx="8400" cy="337500"/>
          </a:xfrm>
          <a:prstGeom prst="straightConnector1">
            <a:avLst/>
          </a:prstGeom>
          <a:noFill/>
          <a:ln w="28575" cap="flat">
            <a:solidFill>
              <a:schemeClr val="lt2"/>
            </a:solidFill>
            <a:prstDash val="solid"/>
            <a:round/>
            <a:headEnd type="none" w="med" len="med"/>
            <a:tailEnd type="stealth" w="lg" len="lg"/>
          </a:ln>
        </p:spPr>
      </p:cxnSp>
      <p:sp>
        <p:nvSpPr>
          <p:cNvPr id="678" name="Shape 678"/>
          <p:cNvSpPr txBox="1"/>
          <p:nvPr/>
        </p:nvSpPr>
        <p:spPr>
          <a:xfrm>
            <a:off x="6446219" y="2256366"/>
            <a:ext cx="517164" cy="246219"/>
          </a:xfrm>
          <a:prstGeom prst="rect">
            <a:avLst/>
          </a:prstGeom>
          <a:noFill/>
          <a:ln>
            <a:noFill/>
          </a:ln>
        </p:spPr>
        <p:txBody>
          <a:bodyPr lIns="91425" tIns="45700" rIns="91425" bIns="45700" anchor="t" anchorCtr="0">
            <a:normAutofit/>
          </a:bodyPr>
          <a:lstStyle/>
          <a:p>
            <a:pPr marL="0" marR="0" lvl="0" indent="0" algn="ctr" rtl="0">
              <a:lnSpc>
                <a:spcPct val="100000"/>
              </a:lnSpc>
              <a:spcBef>
                <a:spcPts val="0"/>
              </a:spcBef>
              <a:spcAft>
                <a:spcPts val="0"/>
              </a:spcAft>
              <a:buClr>
                <a:schemeClr val="lt2"/>
              </a:buClr>
              <a:buSzPct val="25000"/>
              <a:buFont typeface="Arial"/>
              <a:buNone/>
            </a:pPr>
            <a:r>
              <a:rPr lang="en-US" sz="1000" b="0" i="0" u="none" strike="noStrike" cap="none" baseline="0">
                <a:solidFill>
                  <a:schemeClr val="lt2"/>
                </a:solidFill>
                <a:latin typeface="Arial"/>
                <a:ea typeface="Arial"/>
                <a:cs typeface="Arial"/>
                <a:sym typeface="Arial"/>
                <a:rtl val="0"/>
              </a:rPr>
              <a:t>HTTP</a:t>
            </a:r>
          </a:p>
        </p:txBody>
      </p:sp>
      <p:cxnSp>
        <p:nvCxnSpPr>
          <p:cNvPr id="679" name="Shape 679"/>
          <p:cNvCxnSpPr>
            <a:stCxn id="667" idx="2"/>
            <a:endCxn id="653" idx="0"/>
          </p:cNvCxnSpPr>
          <p:nvPr/>
        </p:nvCxnSpPr>
        <p:spPr>
          <a:xfrm flipH="1">
            <a:off x="5458158" y="3124199"/>
            <a:ext cx="915000" cy="436500"/>
          </a:xfrm>
          <a:prstGeom prst="straightConnector1">
            <a:avLst/>
          </a:prstGeom>
          <a:noFill/>
          <a:ln w="28575" cap="flat">
            <a:solidFill>
              <a:schemeClr val="lt2"/>
            </a:solidFill>
            <a:prstDash val="solid"/>
            <a:round/>
            <a:headEnd type="none" w="med" len="med"/>
            <a:tailEnd type="stealth" w="lg" len="lg"/>
          </a:ln>
        </p:spPr>
      </p:cxnSp>
    </p:spTree>
    <p:extLst>
      <p:ext uri="{BB962C8B-B14F-4D97-AF65-F5344CB8AC3E}">
        <p14:creationId xmlns:p14="http://schemas.microsoft.com/office/powerpoint/2010/main" val="12025141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Shape 684"/>
          <p:cNvSpPr/>
          <p:nvPr/>
        </p:nvSpPr>
        <p:spPr>
          <a:xfrm>
            <a:off x="5935132" y="2015067"/>
            <a:ext cx="2658534" cy="1303864"/>
          </a:xfrm>
          <a:prstGeom prst="roundRect">
            <a:avLst>
              <a:gd name="adj" fmla="val 8224"/>
            </a:avLst>
          </a:prstGeom>
          <a:gradFill>
            <a:gsLst>
              <a:gs pos="0">
                <a:srgbClr val="D8D8D8"/>
              </a:gs>
              <a:gs pos="100000">
                <a:srgbClr val="F2F2F2"/>
              </a:gs>
            </a:gsLst>
            <a:lin ang="5400000" scaled="0"/>
          </a:gradFill>
          <a:ln w="9525" cap="flat">
            <a:solidFill>
              <a:srgbClr val="7F7F7F"/>
            </a:solidFill>
            <a:prstDash val="solid"/>
            <a:round/>
            <a:headEnd type="none" w="med" len="med"/>
            <a:tailEnd type="none" w="med" len="med"/>
          </a:ln>
        </p:spPr>
        <p:txBody>
          <a:bodyPr lIns="91425" tIns="0" rIns="91425" bIns="0" anchor="b" anchorCtr="0">
            <a:normAutofit/>
          </a:bodyPr>
          <a:lstStyle/>
          <a:p>
            <a:pPr marL="0" marR="0" lvl="0" indent="0" algn="ctr" rtl="0">
              <a:lnSpc>
                <a:spcPct val="100000"/>
              </a:lnSpc>
              <a:spcBef>
                <a:spcPts val="0"/>
              </a:spcBef>
              <a:spcAft>
                <a:spcPts val="0"/>
              </a:spcAft>
              <a:buClr>
                <a:srgbClr val="000000"/>
              </a:buClr>
              <a:buFont typeface="Arial"/>
              <a:buNone/>
            </a:pPr>
            <a:endParaRPr sz="1600" b="0" i="0" u="none" strike="noStrike" cap="none" baseline="0">
              <a:solidFill>
                <a:srgbClr val="008881"/>
              </a:solidFill>
              <a:latin typeface="Arial"/>
              <a:ea typeface="Arial"/>
              <a:cs typeface="Arial"/>
              <a:sym typeface="Arial"/>
              <a:rtl val="0"/>
            </a:endParaRPr>
          </a:p>
        </p:txBody>
      </p:sp>
      <p:sp>
        <p:nvSpPr>
          <p:cNvPr id="685" name="Shape 685"/>
          <p:cNvSpPr txBox="1">
            <a:spLocks noGrp="1"/>
          </p:cNvSpPr>
          <p:nvPr>
            <p:ph type="title"/>
          </p:nvPr>
        </p:nvSpPr>
        <p:spPr>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baseline="0" dirty="0">
                <a:latin typeface="Arial"/>
                <a:ea typeface="Arial"/>
                <a:cs typeface="Arial"/>
                <a:sym typeface="Arial"/>
                <a:rtl val="0"/>
              </a:rPr>
              <a:t>Operator Identity</a:t>
            </a:r>
          </a:p>
        </p:txBody>
      </p:sp>
      <p:sp>
        <p:nvSpPr>
          <p:cNvPr id="686" name="Shape 686"/>
          <p:cNvSpPr txBox="1">
            <a:spLocks noGrp="1"/>
          </p:cNvSpPr>
          <p:nvPr>
            <p:ph sz="quarter" idx="10"/>
          </p:nvPr>
        </p:nvSpPr>
        <p:spPr>
          <a:xfrm>
            <a:off x="366715" y="1074738"/>
            <a:ext cx="3748086" cy="3382962"/>
          </a:xfrm>
          <a:prstGeom prst="rect">
            <a:avLst/>
          </a:prstGeom>
          <a:noFill/>
          <a:ln>
            <a:noFill/>
          </a:ln>
        </p:spPr>
        <p:txBody>
          <a:bodyPr lIns="0" tIns="0" rIns="0" bIns="0" anchor="t" anchorCtr="0">
            <a:normAutofit/>
          </a:bodyPr>
          <a:lstStyle/>
          <a:p>
            <a:pPr marL="0" marR="0" lvl="0" indent="0" algn="l" rtl="0">
              <a:lnSpc>
                <a:spcPct val="100000"/>
              </a:lnSpc>
              <a:spcBef>
                <a:spcPts val="0"/>
              </a:spcBef>
              <a:spcAft>
                <a:spcPts val="0"/>
              </a:spcAft>
              <a:buClr>
                <a:schemeClr val="accent1"/>
              </a:buClr>
              <a:buSzPct val="25000"/>
              <a:buFont typeface="Arial"/>
              <a:buNone/>
            </a:pPr>
            <a:r>
              <a:rPr lang="en-US" sz="2400" b="0" i="0" u="none" strike="noStrike" cap="none" baseline="0" dirty="0">
                <a:solidFill>
                  <a:schemeClr val="dk1"/>
                </a:solidFill>
                <a:latin typeface="Arial"/>
                <a:ea typeface="Arial"/>
                <a:cs typeface="Arial"/>
                <a:sym typeface="Arial"/>
                <a:rtl val="0"/>
              </a:rPr>
              <a:t>Operations Manager supports a single username and password for access to operations functions</a:t>
            </a:r>
          </a:p>
        </p:txBody>
      </p:sp>
      <p:grpSp>
        <p:nvGrpSpPr>
          <p:cNvPr id="687" name="Shape 687"/>
          <p:cNvGrpSpPr/>
          <p:nvPr/>
        </p:nvGrpSpPr>
        <p:grpSpPr>
          <a:xfrm>
            <a:off x="6421714" y="2407846"/>
            <a:ext cx="1621611" cy="568476"/>
            <a:chOff x="5481921" y="2721113"/>
            <a:chExt cx="1621611" cy="568476"/>
          </a:xfrm>
        </p:grpSpPr>
        <p:sp>
          <p:nvSpPr>
            <p:cNvPr id="688" name="Shape 688"/>
            <p:cNvSpPr/>
            <p:nvPr/>
          </p:nvSpPr>
          <p:spPr>
            <a:xfrm>
              <a:off x="5481921" y="2721113"/>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UI</a:t>
              </a:r>
            </a:p>
          </p:txBody>
        </p:sp>
        <p:sp>
          <p:nvSpPr>
            <p:cNvPr id="689" name="Shape 689"/>
            <p:cNvSpPr/>
            <p:nvPr/>
          </p:nvSpPr>
          <p:spPr>
            <a:xfrm>
              <a:off x="5490387" y="3017446"/>
              <a:ext cx="1613145" cy="272143"/>
            </a:xfrm>
            <a:prstGeom prst="roundRect">
              <a:avLst>
                <a:gd name="adj" fmla="val 17740"/>
              </a:avLst>
            </a:prstGeom>
            <a:solidFill>
              <a:srgbClr val="33928A"/>
            </a:solidFill>
            <a:ln>
              <a:noFill/>
            </a:ln>
          </p:spPr>
          <p:txBody>
            <a:bodyPr lIns="91425" tIns="0" rIns="91425" bIns="0" anchor="ctr" anchorCtr="0">
              <a:normAutofit/>
            </a:bodyPr>
            <a:lstStyle/>
            <a:p>
              <a:pPr marL="0" marR="0" lvl="0" indent="0" algn="l" rtl="0">
                <a:lnSpc>
                  <a:spcPct val="100000"/>
                </a:lnSpc>
                <a:spcBef>
                  <a:spcPts val="0"/>
                </a:spcBef>
                <a:spcAft>
                  <a:spcPts val="0"/>
                </a:spcAft>
                <a:buClr>
                  <a:srgbClr val="F2F2F2"/>
                </a:buClr>
                <a:buSzPct val="25000"/>
                <a:buFont typeface="Calibri"/>
                <a:buNone/>
              </a:pPr>
              <a:r>
                <a:rPr lang="en-US" sz="1200" b="0" i="0" u="none" strike="noStrike" cap="none" baseline="0">
                  <a:solidFill>
                    <a:srgbClr val="F2F2F2"/>
                  </a:solidFill>
                  <a:latin typeface="Calibri"/>
                  <a:ea typeface="Calibri"/>
                  <a:cs typeface="Calibri"/>
                  <a:sym typeface="Calibri"/>
                  <a:rtl val="0"/>
                </a:rPr>
                <a:t>Ops Manager Director</a:t>
              </a:r>
            </a:p>
          </p:txBody>
        </p:sp>
        <p:sp>
          <p:nvSpPr>
            <p:cNvPr id="690" name="Shape 690"/>
            <p:cNvSpPr/>
            <p:nvPr/>
          </p:nvSpPr>
          <p:spPr>
            <a:xfrm rot="-2700000">
              <a:off x="6784415" y="2806978"/>
              <a:ext cx="269999" cy="98294"/>
            </a:xfrm>
            <a:custGeom>
              <a:avLst/>
              <a:gdLst/>
              <a:ahLst/>
              <a:cxnLst/>
              <a:rect l="0" t="0" r="0" b="0"/>
              <a:pathLst>
                <a:path w="1118481" h="407194" extrusionOk="0">
                  <a:moveTo>
                    <a:pt x="174315" y="0"/>
                  </a:moveTo>
                  <a:cubicBezTo>
                    <a:pt x="251754" y="0"/>
                    <a:pt x="319094" y="43232"/>
                    <a:pt x="351038" y="108219"/>
                  </a:cubicBezTo>
                  <a:lnTo>
                    <a:pt x="767443" y="108219"/>
                  </a:lnTo>
                  <a:cubicBezTo>
                    <a:pt x="799388" y="43232"/>
                    <a:pt x="866728" y="0"/>
                    <a:pt x="944166" y="0"/>
                  </a:cubicBezTo>
                  <a:cubicBezTo>
                    <a:pt x="1020049" y="0"/>
                    <a:pt x="1086236" y="41514"/>
                    <a:pt x="1118481" y="104647"/>
                  </a:cubicBezTo>
                  <a:lnTo>
                    <a:pt x="949589" y="104647"/>
                  </a:lnTo>
                  <a:lnTo>
                    <a:pt x="900114" y="203597"/>
                  </a:lnTo>
                  <a:lnTo>
                    <a:pt x="949589" y="302547"/>
                  </a:lnTo>
                  <a:lnTo>
                    <a:pt x="1118481" y="302547"/>
                  </a:lnTo>
                  <a:cubicBezTo>
                    <a:pt x="1086236" y="365680"/>
                    <a:pt x="1020049" y="407194"/>
                    <a:pt x="944166" y="407194"/>
                  </a:cubicBezTo>
                  <a:cubicBezTo>
                    <a:pt x="866728" y="407194"/>
                    <a:pt x="799388" y="363962"/>
                    <a:pt x="767443" y="298975"/>
                  </a:cubicBezTo>
                  <a:lnTo>
                    <a:pt x="351038" y="298975"/>
                  </a:lnTo>
                  <a:cubicBezTo>
                    <a:pt x="319094" y="363962"/>
                    <a:pt x="251754" y="407194"/>
                    <a:pt x="174315" y="407194"/>
                  </a:cubicBezTo>
                  <a:cubicBezTo>
                    <a:pt x="98432" y="407194"/>
                    <a:pt x="32245" y="365680"/>
                    <a:pt x="0" y="302547"/>
                  </a:cubicBezTo>
                  <a:lnTo>
                    <a:pt x="168892" y="302547"/>
                  </a:lnTo>
                  <a:lnTo>
                    <a:pt x="218367" y="203597"/>
                  </a:lnTo>
                  <a:lnTo>
                    <a:pt x="168892" y="104647"/>
                  </a:lnTo>
                  <a:lnTo>
                    <a:pt x="0" y="104647"/>
                  </a:lnTo>
                  <a:cubicBezTo>
                    <a:pt x="32245" y="41514"/>
                    <a:pt x="98432" y="0"/>
                    <a:pt x="174315" y="0"/>
                  </a:cubicBezTo>
                  <a:close/>
                </a:path>
              </a:pathLst>
            </a:custGeom>
            <a:solidFill>
              <a:schemeClr val="lt1"/>
            </a:solidFill>
            <a:ln>
              <a:noFill/>
            </a:ln>
          </p:spPr>
          <p:txBody>
            <a:bodyPr lIns="91425" tIns="45700" rIns="91425" bIns="45700" anchor="ctr" anchorCtr="0">
              <a:normAutofit fontScale="25000" lnSpcReduction="20000"/>
            </a:bodyPr>
            <a:lstStyle/>
            <a:p>
              <a:pPr marL="0" marR="0" lvl="0" indent="0" algn="ctr" rtl="0">
                <a:lnSpc>
                  <a:spcPct val="100000"/>
                </a:lnSpc>
                <a:spcBef>
                  <a:spcPts val="0"/>
                </a:spcBef>
                <a:spcAft>
                  <a:spcPts val="0"/>
                </a:spcAft>
                <a:buClr>
                  <a:srgbClr val="000000"/>
                </a:buClr>
                <a:buFont typeface="Arial"/>
                <a:buNone/>
              </a:pPr>
              <a:endParaRPr sz="1200" b="0" i="0" u="none" strike="noStrike" cap="none" baseline="0">
                <a:solidFill>
                  <a:schemeClr val="lt1"/>
                </a:solidFill>
                <a:latin typeface="Arial"/>
                <a:ea typeface="Arial"/>
                <a:cs typeface="Arial"/>
                <a:sym typeface="Arial"/>
                <a:rtl val="0"/>
              </a:endParaRPr>
            </a:p>
          </p:txBody>
        </p:sp>
      </p:grpSp>
    </p:spTree>
    <p:extLst>
      <p:ext uri="{BB962C8B-B14F-4D97-AF65-F5344CB8AC3E}">
        <p14:creationId xmlns:p14="http://schemas.microsoft.com/office/powerpoint/2010/main" val="6885084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title"/>
          </p:nvPr>
        </p:nvSpPr>
        <p:spPr>
          <a:prstGeom prst="rect">
            <a:avLst/>
          </a:prstGeom>
          <a:noFill/>
          <a:ln>
            <a:noFill/>
          </a:ln>
        </p:spPr>
        <p:txBody>
          <a:bodyPr lIns="0" tIns="0" rIns="0" bIns="0" anchor="t" anchorCtr="0">
            <a:normAutofit/>
          </a:bodyPr>
          <a:lstStyle/>
          <a:p>
            <a:pPr marL="0" marR="0" lvl="0" indent="0" algn="l" rtl="0">
              <a:lnSpc>
                <a:spcPct val="90000"/>
              </a:lnSpc>
              <a:spcBef>
                <a:spcPts val="0"/>
              </a:spcBef>
              <a:spcAft>
                <a:spcPts val="0"/>
              </a:spcAft>
              <a:buClr>
                <a:schemeClr val="dk2"/>
              </a:buClr>
              <a:buSzPct val="25000"/>
              <a:buFont typeface="Arial"/>
              <a:buNone/>
            </a:pPr>
            <a:r>
              <a:rPr lang="en-US" sz="3200" b="0" i="0" u="none" strike="noStrike" cap="none" baseline="0" dirty="0">
                <a:latin typeface="Arial"/>
                <a:ea typeface="Arial"/>
                <a:cs typeface="Arial"/>
                <a:sym typeface="Arial"/>
                <a:rtl val="0"/>
              </a:rPr>
              <a:t>Operator Identity</a:t>
            </a:r>
          </a:p>
        </p:txBody>
      </p:sp>
      <p:sp>
        <p:nvSpPr>
          <p:cNvPr id="696" name="Shape 696"/>
          <p:cNvSpPr txBox="1">
            <a:spLocks noGrp="1"/>
          </p:cNvSpPr>
          <p:nvPr>
            <p:ph type="body" idx="4294967295"/>
          </p:nvPr>
        </p:nvSpPr>
        <p:spPr>
          <a:xfrm>
            <a:off x="304800" y="971550"/>
            <a:ext cx="3806825" cy="3382962"/>
          </a:xfrm>
          <a:prstGeom prst="rect">
            <a:avLst/>
          </a:prstGeom>
          <a:noFill/>
          <a:ln>
            <a:noFill/>
          </a:ln>
        </p:spPr>
        <p:txBody>
          <a:bodyPr lIns="0" tIns="0" rIns="0" bIns="0" anchor="t" anchorCtr="0">
            <a:normAutofit/>
          </a:bodyPr>
          <a:lstStyle/>
          <a:p>
            <a:pPr marL="0" marR="0" lvl="0" indent="0" algn="l" rtl="0">
              <a:lnSpc>
                <a:spcPct val="100000"/>
              </a:lnSpc>
              <a:spcBef>
                <a:spcPts val="0"/>
              </a:spcBef>
              <a:spcAft>
                <a:spcPts val="0"/>
              </a:spcAft>
              <a:buClr>
                <a:schemeClr val="accent1"/>
              </a:buClr>
              <a:buSzPct val="25000"/>
              <a:buFont typeface="Arial"/>
              <a:buNone/>
            </a:pPr>
            <a:r>
              <a:rPr lang="en-US" sz="2400" b="0" i="0" u="none" strike="noStrike" cap="none" baseline="0" dirty="0">
                <a:solidFill>
                  <a:schemeClr val="dk1"/>
                </a:solidFill>
                <a:latin typeface="Arial"/>
                <a:ea typeface="Arial"/>
                <a:cs typeface="Arial"/>
                <a:sym typeface="Arial"/>
                <a:rtl val="0"/>
              </a:rPr>
              <a:t>Operations Manager creates randomized passwords for access to all managed VMs</a:t>
            </a:r>
          </a:p>
          <a:p>
            <a:pPr marL="0" marR="0" lvl="0" indent="0" algn="l" rtl="0">
              <a:lnSpc>
                <a:spcPct val="100000"/>
              </a:lnSpc>
              <a:spcBef>
                <a:spcPts val="1200"/>
              </a:spcBef>
              <a:spcAft>
                <a:spcPts val="0"/>
              </a:spcAft>
              <a:buClr>
                <a:schemeClr val="accent1"/>
              </a:buClr>
              <a:buSzPct val="25000"/>
              <a:buFont typeface="Arial"/>
              <a:buNone/>
            </a:pPr>
            <a:r>
              <a:rPr lang="en-US" sz="2400" b="0" i="0" u="none" strike="noStrike" cap="none" baseline="0" dirty="0">
                <a:solidFill>
                  <a:schemeClr val="dk1"/>
                </a:solidFill>
                <a:latin typeface="Arial"/>
                <a:ea typeface="Arial"/>
                <a:cs typeface="Arial"/>
                <a:sym typeface="Arial"/>
                <a:rtl val="0"/>
              </a:rPr>
              <a:t>VM credentials are visible in the Operations Manager UI</a:t>
            </a:r>
          </a:p>
        </p:txBody>
      </p:sp>
      <p:pic>
        <p:nvPicPr>
          <p:cNvPr id="697" name="Shape 697"/>
          <p:cNvPicPr preferRelativeResize="0"/>
          <p:nvPr/>
        </p:nvPicPr>
        <p:blipFill rotWithShape="1">
          <a:blip r:embed="rId3">
            <a:alphaModFix/>
          </a:blip>
          <a:srcRect/>
          <a:stretch/>
        </p:blipFill>
        <p:spPr>
          <a:xfrm>
            <a:off x="4513973" y="93133"/>
            <a:ext cx="4258139" cy="4601632"/>
          </a:xfrm>
          <a:prstGeom prst="rect">
            <a:avLst/>
          </a:prstGeom>
          <a:noFill/>
          <a:ln>
            <a:noFill/>
          </a:ln>
        </p:spPr>
      </p:pic>
    </p:spTree>
    <p:extLst>
      <p:ext uri="{BB962C8B-B14F-4D97-AF65-F5344CB8AC3E}">
        <p14:creationId xmlns:p14="http://schemas.microsoft.com/office/powerpoint/2010/main" val="39671973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1809750"/>
            <a:ext cx="6048376" cy="1230080"/>
          </a:xfrm>
        </p:spPr>
        <p:txBody>
          <a:bodyPr/>
          <a:lstStyle/>
          <a:p>
            <a:r>
              <a:rPr lang="en-US" dirty="0" smtClean="0"/>
              <a:t>Operation Manager Behind the Scenes</a:t>
            </a:r>
            <a:endParaRPr lang="en-US" dirty="0"/>
          </a:p>
        </p:txBody>
      </p:sp>
    </p:spTree>
    <p:extLst>
      <p:ext uri="{BB962C8B-B14F-4D97-AF65-F5344CB8AC3E}">
        <p14:creationId xmlns:p14="http://schemas.microsoft.com/office/powerpoint/2010/main" val="343136315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1724025" y="1200150"/>
            <a:ext cx="3990975"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grpSp>
        <p:nvGrpSpPr>
          <p:cNvPr id="63" name="Group 62"/>
          <p:cNvGrpSpPr/>
          <p:nvPr/>
        </p:nvGrpSpPr>
        <p:grpSpPr>
          <a:xfrm>
            <a:off x="3976503" y="2648852"/>
            <a:ext cx="1533402" cy="443726"/>
            <a:chOff x="4038600" y="2305109"/>
            <a:chExt cx="1533402" cy="443726"/>
          </a:xfrm>
        </p:grpSpPr>
        <p:sp>
          <p:nvSpPr>
            <p:cNvPr id="61" name="Rounded Rectangle 60"/>
            <p:cNvSpPr>
              <a:spLocks noChangeArrowheads="1"/>
            </p:cNvSpPr>
            <p:nvPr/>
          </p:nvSpPr>
          <p:spPr bwMode="auto">
            <a:xfrm>
              <a:off x="4038600" y="2305109"/>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Message Bus</a:t>
              </a:r>
              <a:endParaRPr lang="en-US" sz="1200" b="1" dirty="0">
                <a:solidFill>
                  <a:schemeClr val="bg1"/>
                </a:solidFill>
                <a:latin typeface="+mn-lt"/>
                <a:ea typeface="+mn-ea"/>
              </a:endParaRPr>
            </a:p>
          </p:txBody>
        </p:sp>
        <p:sp>
          <p:nvSpPr>
            <p:cNvPr id="62" name="Teardrop 133"/>
            <p:cNvSpPr/>
            <p:nvPr/>
          </p:nvSpPr>
          <p:spPr>
            <a:xfrm rot="11254553">
              <a:off x="4094829" y="2426120"/>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p:cNvSpPr>
            <a:spLocks noGrp="1"/>
          </p:cNvSpPr>
          <p:nvPr>
            <p:ph type="title"/>
          </p:nvPr>
        </p:nvSpPr>
        <p:spPr>
          <a:xfrm>
            <a:off x="366713" y="325438"/>
            <a:ext cx="8410575" cy="460375"/>
          </a:xfrm>
        </p:spPr>
        <p:txBody>
          <a:bodyPr/>
          <a:lstStyle/>
          <a:p>
            <a:r>
              <a:rPr lang="en-US" sz="2800" dirty="0" smtClean="0"/>
              <a:t>Operation Manager: Behind the Scenes (BOSH)</a:t>
            </a:r>
            <a:endParaRPr lang="en-US" sz="2800" i="1" dirty="0"/>
          </a:p>
        </p:txBody>
      </p:sp>
      <p:sp>
        <p:nvSpPr>
          <p:cNvPr id="6" name="Rounded Rectangle 5"/>
          <p:cNvSpPr/>
          <p:nvPr/>
        </p:nvSpPr>
        <p:spPr>
          <a:xfrm>
            <a:off x="5715000" y="1200150"/>
            <a:ext cx="3085552" cy="3200399"/>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7" name="Rectangle 6"/>
          <p:cNvSpPr/>
          <p:nvPr/>
        </p:nvSpPr>
        <p:spPr>
          <a:xfrm>
            <a:off x="7010400" y="3955018"/>
            <a:ext cx="1696681" cy="369332"/>
          </a:xfrm>
          <a:prstGeom prst="rect">
            <a:avLst/>
          </a:prstGeom>
        </p:spPr>
        <p:txBody>
          <a:bodyPr wrap="square">
            <a:spAutoFit/>
          </a:bodyPr>
          <a:lstStyle/>
          <a:p>
            <a:pPr algn="r" fontAlgn="auto">
              <a:spcBef>
                <a:spcPts val="0"/>
              </a:spcBef>
              <a:spcAft>
                <a:spcPts val="0"/>
              </a:spcAft>
            </a:pPr>
            <a:r>
              <a:rPr lang="en-US" dirty="0" err="1" smtClean="0">
                <a:solidFill>
                  <a:prstClr val="black"/>
                </a:solidFill>
                <a:latin typeface="Calibri"/>
              </a:rPr>
              <a:t>IaaS</a:t>
            </a:r>
            <a:endParaRPr lang="en-US" dirty="0">
              <a:solidFill>
                <a:prstClr val="black"/>
              </a:solidFill>
              <a:latin typeface="Calibri"/>
            </a:endParaRPr>
          </a:p>
        </p:txBody>
      </p:sp>
      <p:sp>
        <p:nvSpPr>
          <p:cNvPr id="9" name="Rectangle 8"/>
          <p:cNvSpPr/>
          <p:nvPr/>
        </p:nvSpPr>
        <p:spPr>
          <a:xfrm>
            <a:off x="3458306" y="3678019"/>
            <a:ext cx="2163223" cy="646331"/>
          </a:xfrm>
          <a:prstGeom prst="rect">
            <a:avLst/>
          </a:prstGeom>
        </p:spPr>
        <p:txBody>
          <a:bodyPr wrap="square">
            <a:spAutoFit/>
          </a:bodyPr>
          <a:lstStyle/>
          <a:p>
            <a:pPr fontAlgn="auto">
              <a:spcBef>
                <a:spcPts val="0"/>
              </a:spcBef>
              <a:spcAft>
                <a:spcPts val="0"/>
              </a:spcAft>
            </a:pPr>
            <a:r>
              <a:rPr lang="en-US" dirty="0" smtClean="0">
                <a:solidFill>
                  <a:prstClr val="black"/>
                </a:solidFill>
                <a:latin typeface="Calibri"/>
              </a:rPr>
              <a:t>Pivotal CF </a:t>
            </a:r>
            <a:br>
              <a:rPr lang="en-US" dirty="0" smtClean="0">
                <a:solidFill>
                  <a:prstClr val="black"/>
                </a:solidFill>
                <a:latin typeface="Calibri"/>
              </a:rPr>
            </a:br>
            <a:r>
              <a:rPr lang="en-US" dirty="0" smtClean="0">
                <a:solidFill>
                  <a:prstClr val="black"/>
                </a:solidFill>
                <a:latin typeface="Calibri"/>
              </a:rPr>
              <a:t>Operation Manager</a:t>
            </a:r>
            <a:endParaRPr lang="en-US" dirty="0">
              <a:solidFill>
                <a:prstClr val="black"/>
              </a:solidFill>
              <a:latin typeface="Calibri"/>
            </a:endParaRPr>
          </a:p>
        </p:txBody>
      </p:sp>
      <p:grpSp>
        <p:nvGrpSpPr>
          <p:cNvPr id="31" name="Group 30"/>
          <p:cNvGrpSpPr/>
          <p:nvPr/>
        </p:nvGrpSpPr>
        <p:grpSpPr>
          <a:xfrm>
            <a:off x="1943954" y="1384374"/>
            <a:ext cx="1533402" cy="443726"/>
            <a:chOff x="810567" y="1384374"/>
            <a:chExt cx="1533402" cy="443726"/>
          </a:xfrm>
        </p:grpSpPr>
        <p:sp>
          <p:nvSpPr>
            <p:cNvPr id="14" name="Rounded Rectangle 13"/>
            <p:cNvSpPr>
              <a:spLocks noChangeArrowheads="1"/>
            </p:cNvSpPr>
            <p:nvPr/>
          </p:nvSpPr>
          <p:spPr bwMode="auto">
            <a:xfrm>
              <a:off x="810567" y="1384374"/>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5" name="Oval 194"/>
            <p:cNvSpPr/>
            <p:nvPr/>
          </p:nvSpPr>
          <p:spPr>
            <a:xfrm>
              <a:off x="874073" y="1498378"/>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3976503" y="1794381"/>
            <a:ext cx="1533402" cy="443726"/>
            <a:chOff x="5181600" y="2326964"/>
            <a:chExt cx="1533402" cy="443726"/>
          </a:xfrm>
        </p:grpSpPr>
        <p:sp>
          <p:nvSpPr>
            <p:cNvPr id="17" name="Rounded Rectangle 1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BOSH Director</a:t>
              </a:r>
              <a:endParaRPr lang="en-US" sz="1200" b="1" dirty="0">
                <a:solidFill>
                  <a:schemeClr val="bg1"/>
                </a:solidFill>
                <a:latin typeface="+mn-lt"/>
                <a:ea typeface="+mn-ea"/>
              </a:endParaRPr>
            </a:p>
          </p:txBody>
        </p:sp>
        <p:sp>
          <p:nvSpPr>
            <p:cNvPr id="18"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p:cNvGrpSpPr/>
          <p:nvPr/>
        </p:nvGrpSpPr>
        <p:grpSpPr>
          <a:xfrm>
            <a:off x="1943954" y="2221766"/>
            <a:ext cx="1533402" cy="443726"/>
            <a:chOff x="2155869" y="1384375"/>
            <a:chExt cx="1533402" cy="443726"/>
          </a:xfrm>
        </p:grpSpPr>
        <p:sp>
          <p:nvSpPr>
            <p:cNvPr id="22" name="Rounded Rectangle 21"/>
            <p:cNvSpPr>
              <a:spLocks noChangeArrowheads="1"/>
            </p:cNvSpPr>
            <p:nvPr/>
          </p:nvSpPr>
          <p:spPr bwMode="auto">
            <a:xfrm>
              <a:off x="2155869" y="1384375"/>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Blobs</a:t>
              </a:r>
              <a:endParaRPr lang="en-US" sz="1200" b="1" dirty="0">
                <a:solidFill>
                  <a:schemeClr val="bg1"/>
                </a:solidFill>
                <a:latin typeface="+mn-lt"/>
                <a:ea typeface="+mn-ea"/>
              </a:endParaRPr>
            </a:p>
          </p:txBody>
        </p:sp>
        <p:sp>
          <p:nvSpPr>
            <p:cNvPr id="19" name="Teardrop 18"/>
            <p:cNvSpPr/>
            <p:nvPr/>
          </p:nvSpPr>
          <p:spPr>
            <a:xfrm rot="18900000">
              <a:off x="2241491" y="154753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1943954" y="3059158"/>
            <a:ext cx="1533402" cy="443726"/>
            <a:chOff x="3495798" y="1384374"/>
            <a:chExt cx="1533402" cy="443726"/>
          </a:xfrm>
        </p:grpSpPr>
        <p:sp>
          <p:nvSpPr>
            <p:cNvPr id="27" name="Rounded Rectangle 26"/>
            <p:cNvSpPr>
              <a:spLocks noChangeArrowheads="1"/>
            </p:cNvSpPr>
            <p:nvPr/>
          </p:nvSpPr>
          <p:spPr bwMode="auto">
            <a:xfrm>
              <a:off x="3495798" y="138437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28" name="Heart 27"/>
            <p:cNvSpPr/>
            <p:nvPr/>
          </p:nvSpPr>
          <p:spPr>
            <a:xfrm>
              <a:off x="3549266" y="1516358"/>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ight Arrow 38"/>
          <p:cNvSpPr/>
          <p:nvPr/>
        </p:nvSpPr>
        <p:spPr>
          <a:xfrm>
            <a:off x="420380" y="162774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Deploy my </a:t>
            </a:r>
            <a:r>
              <a:rPr lang="en-US" sz="1400" i="1" dirty="0" smtClean="0"/>
              <a:t>Services</a:t>
            </a:r>
            <a:endParaRPr lang="en-US" sz="1400" i="1" dirty="0"/>
          </a:p>
        </p:txBody>
      </p:sp>
      <p:pic>
        <p:nvPicPr>
          <p:cNvPr id="40"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1591" y="162774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2" name="Group 111"/>
          <p:cNvGrpSpPr/>
          <p:nvPr/>
        </p:nvGrpSpPr>
        <p:grpSpPr>
          <a:xfrm>
            <a:off x="5958599" y="1409867"/>
            <a:ext cx="2602716" cy="1033762"/>
            <a:chOff x="5958599" y="1409867"/>
            <a:chExt cx="2602716" cy="1033762"/>
          </a:xfrm>
        </p:grpSpPr>
        <p:sp>
          <p:nvSpPr>
            <p:cNvPr id="59" name="Rounded Rectangle 58"/>
            <p:cNvSpPr>
              <a:spLocks noChangeArrowheads="1"/>
            </p:cNvSpPr>
            <p:nvPr/>
          </p:nvSpPr>
          <p:spPr bwMode="auto">
            <a:xfrm>
              <a:off x="5958599" y="1409867"/>
              <a:ext cx="2602716" cy="1033762"/>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914400" tIns="0" rIns="0" bIns="0" anchor="ctr"/>
            <a:lstStyle/>
            <a:p>
              <a:pPr fontAlgn="auto">
                <a:spcBef>
                  <a:spcPts val="0"/>
                </a:spcBef>
                <a:spcAft>
                  <a:spcPts val="0"/>
                </a:spcAft>
                <a:defRPr/>
              </a:pPr>
              <a:r>
                <a:rPr lang="en-US" sz="1200" b="1" dirty="0" smtClean="0">
                  <a:solidFill>
                    <a:schemeClr val="bg1"/>
                  </a:solidFill>
                  <a:latin typeface="+mn-lt"/>
                  <a:ea typeface="+mn-ea"/>
                </a:rPr>
                <a:t>Worker VMs</a:t>
              </a:r>
              <a:endParaRPr lang="en-US" sz="1200" b="1" dirty="0">
                <a:solidFill>
                  <a:schemeClr val="bg1"/>
                </a:solidFill>
                <a:latin typeface="+mn-lt"/>
                <a:ea typeface="+mn-ea"/>
              </a:endParaRPr>
            </a:p>
          </p:txBody>
        </p:sp>
        <p:grpSp>
          <p:nvGrpSpPr>
            <p:cNvPr id="57" name="Group 56"/>
            <p:cNvGrpSpPr/>
            <p:nvPr/>
          </p:nvGrpSpPr>
          <p:grpSpPr>
            <a:xfrm>
              <a:off x="6034265" y="1504950"/>
              <a:ext cx="751569" cy="871171"/>
              <a:chOff x="6443676" y="1273494"/>
              <a:chExt cx="993333" cy="1151408"/>
            </a:xfrm>
          </p:grpSpPr>
          <p:pic>
            <p:nvPicPr>
              <p:cNvPr id="50"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43676" y="155688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99395" y="171048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55114" y="186408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447100" y="127349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02819" y="142709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50" descr="ICON_VM_basic_label_Q30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58538" y="1580698"/>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8" name="Group 97"/>
          <p:cNvGrpSpPr/>
          <p:nvPr/>
        </p:nvGrpSpPr>
        <p:grpSpPr>
          <a:xfrm>
            <a:off x="5958599" y="2542365"/>
            <a:ext cx="2602716" cy="807464"/>
            <a:chOff x="5958599" y="2542365"/>
            <a:chExt cx="2602716" cy="807464"/>
          </a:xfrm>
        </p:grpSpPr>
        <p:sp>
          <p:nvSpPr>
            <p:cNvPr id="91" name="Rounded Rectangle 90"/>
            <p:cNvSpPr>
              <a:spLocks noChangeArrowheads="1"/>
            </p:cNvSpPr>
            <p:nvPr/>
          </p:nvSpPr>
          <p:spPr bwMode="auto">
            <a:xfrm>
              <a:off x="5958599" y="2542365"/>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Messaging</a:t>
              </a:r>
              <a:endParaRPr lang="en-US" sz="1200" b="1" dirty="0">
                <a:solidFill>
                  <a:schemeClr val="bg1"/>
                </a:solidFill>
                <a:latin typeface="+mn-lt"/>
                <a:ea typeface="+mn-ea"/>
              </a:endParaRPr>
            </a:p>
          </p:txBody>
        </p:sp>
        <p:pic>
          <p:nvPicPr>
            <p:cNvPr id="93" name="Picture 150" descr="ICON_VM_basic_label_Q30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961240" y="2744640"/>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TextBox 93"/>
            <p:cNvSpPr txBox="1"/>
            <p:nvPr/>
          </p:nvSpPr>
          <p:spPr>
            <a:xfrm>
              <a:off x="7165514" y="2997404"/>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5" name="Teardrop 133"/>
            <p:cNvSpPr/>
            <p:nvPr/>
          </p:nvSpPr>
          <p:spPr>
            <a:xfrm rot="11254553">
              <a:off x="6014829" y="2673763"/>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5958599" y="2844959"/>
            <a:ext cx="2602716" cy="807464"/>
            <a:chOff x="5958599" y="2844959"/>
            <a:chExt cx="2602716" cy="807464"/>
          </a:xfrm>
        </p:grpSpPr>
        <p:sp>
          <p:nvSpPr>
            <p:cNvPr id="86" name="Rounded Rectangle 85"/>
            <p:cNvSpPr>
              <a:spLocks noChangeArrowheads="1"/>
            </p:cNvSpPr>
            <p:nvPr/>
          </p:nvSpPr>
          <p:spPr bwMode="auto">
            <a:xfrm>
              <a:off x="5958599" y="2844959"/>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Health Manager</a:t>
              </a:r>
              <a:endParaRPr lang="en-US" sz="1200" b="1" dirty="0">
                <a:solidFill>
                  <a:schemeClr val="bg1"/>
                </a:solidFill>
                <a:latin typeface="+mn-lt"/>
                <a:ea typeface="+mn-ea"/>
              </a:endParaRPr>
            </a:p>
          </p:txBody>
        </p:sp>
        <p:pic>
          <p:nvPicPr>
            <p:cNvPr id="88" name="Picture 150" descr="ICON_VM_basic_label_Q30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961240" y="3047234"/>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TextBox 88"/>
            <p:cNvSpPr txBox="1"/>
            <p:nvPr/>
          </p:nvSpPr>
          <p:spPr>
            <a:xfrm>
              <a:off x="7165514" y="3299998"/>
              <a:ext cx="835486" cy="253916"/>
            </a:xfrm>
            <a:prstGeom prst="rect">
              <a:avLst/>
            </a:prstGeom>
            <a:noFill/>
          </p:spPr>
          <p:txBody>
            <a:bodyPr wrap="none" rtlCol="0">
              <a:spAutoFit/>
            </a:bodyPr>
            <a:lstStyle/>
            <a:p>
              <a:pPr algn="r"/>
              <a:r>
                <a:rPr lang="en-US" sz="1050" b="1" dirty="0" smtClean="0">
                  <a:solidFill>
                    <a:schemeClr val="bg1"/>
                  </a:solidFill>
                </a:rPr>
                <a:t>Target VM</a:t>
              </a:r>
            </a:p>
          </p:txBody>
        </p:sp>
        <p:sp>
          <p:nvSpPr>
            <p:cNvPr id="96" name="Heart 95"/>
            <p:cNvSpPr/>
            <p:nvPr/>
          </p:nvSpPr>
          <p:spPr>
            <a:xfrm>
              <a:off x="6024562" y="2966824"/>
              <a:ext cx="221226" cy="195189"/>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5958599" y="3147554"/>
            <a:ext cx="2602716" cy="807464"/>
            <a:chOff x="5958599" y="2631061"/>
            <a:chExt cx="2602716" cy="807464"/>
          </a:xfrm>
        </p:grpSpPr>
        <p:sp>
          <p:nvSpPr>
            <p:cNvPr id="65" name="Rounded Rectangle 64"/>
            <p:cNvSpPr>
              <a:spLocks noChangeArrowheads="1"/>
            </p:cNvSpPr>
            <p:nvPr/>
          </p:nvSpPr>
          <p:spPr bwMode="auto">
            <a:xfrm>
              <a:off x="5958599" y="2631061"/>
              <a:ext cx="2602716" cy="807464"/>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109728" rIns="0" bIns="0" anchor="t"/>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66" name="Rectangle 76"/>
            <p:cNvSpPr/>
            <p:nvPr/>
          </p:nvSpPr>
          <p:spPr>
            <a:xfrm>
              <a:off x="6034800" y="2735081"/>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150" descr="ICON_VM_basic_label_Q308"/>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961240" y="2833336"/>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TextBox 66"/>
            <p:cNvSpPr txBox="1"/>
            <p:nvPr/>
          </p:nvSpPr>
          <p:spPr>
            <a:xfrm>
              <a:off x="7165514" y="3086100"/>
              <a:ext cx="835486" cy="253916"/>
            </a:xfrm>
            <a:prstGeom prst="rect">
              <a:avLst/>
            </a:prstGeom>
            <a:noFill/>
          </p:spPr>
          <p:txBody>
            <a:bodyPr wrap="none" rtlCol="0">
              <a:spAutoFit/>
            </a:bodyPr>
            <a:lstStyle/>
            <a:p>
              <a:pPr algn="r"/>
              <a:r>
                <a:rPr lang="en-US" sz="1050" b="1" dirty="0" smtClean="0">
                  <a:solidFill>
                    <a:schemeClr val="bg1"/>
                  </a:solidFill>
                </a:rPr>
                <a:t>Target VM</a:t>
              </a:r>
            </a:p>
          </p:txBody>
        </p:sp>
      </p:grpSp>
      <p:cxnSp>
        <p:nvCxnSpPr>
          <p:cNvPr id="100" name="Straight Connector 99"/>
          <p:cNvCxnSpPr>
            <a:stCxn id="14" idx="3"/>
          </p:cNvCxnSpPr>
          <p:nvPr/>
        </p:nvCxnSpPr>
        <p:spPr>
          <a:xfrm>
            <a:off x="3477356" y="1606237"/>
            <a:ext cx="499147" cy="1881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22" idx="3"/>
          </p:cNvCxnSpPr>
          <p:nvPr/>
        </p:nvCxnSpPr>
        <p:spPr>
          <a:xfrm flipV="1">
            <a:off x="3477356" y="2221766"/>
            <a:ext cx="499147" cy="2218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39" idx="3"/>
            <a:endCxn id="17" idx="1"/>
          </p:cNvCxnSpPr>
          <p:nvPr/>
        </p:nvCxnSpPr>
        <p:spPr>
          <a:xfrm>
            <a:off x="1724025" y="2015893"/>
            <a:ext cx="2252478" cy="351"/>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flipV="1">
            <a:off x="5509905" y="1930167"/>
            <a:ext cx="448694" cy="35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509905" y="2221766"/>
            <a:ext cx="448694" cy="34787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Curved Connector 127"/>
          <p:cNvCxnSpPr>
            <a:stCxn id="65" idx="1"/>
            <a:endCxn id="61" idx="2"/>
          </p:cNvCxnSpPr>
          <p:nvPr/>
        </p:nvCxnSpPr>
        <p:spPr>
          <a:xfrm rot="10800000">
            <a:off x="4743205" y="3092578"/>
            <a:ext cx="1215395" cy="458708"/>
          </a:xfrm>
          <a:prstGeom prst="curvedConnector2">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61" idx="0"/>
            <a:endCxn id="17" idx="2"/>
          </p:cNvCxnSpPr>
          <p:nvPr/>
        </p:nvCxnSpPr>
        <p:spPr>
          <a:xfrm flipV="1">
            <a:off x="4743204" y="2238107"/>
            <a:ext cx="0" cy="41074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61" idx="1"/>
            <a:endCxn id="27" idx="3"/>
          </p:cNvCxnSpPr>
          <p:nvPr/>
        </p:nvCxnSpPr>
        <p:spPr>
          <a:xfrm flipH="1">
            <a:off x="3477356" y="2870715"/>
            <a:ext cx="499147" cy="41030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 name="Rounded Rectangle 57"/>
          <p:cNvSpPr>
            <a:spLocks noChangeArrowheads="1"/>
          </p:cNvSpPr>
          <p:nvPr/>
        </p:nvSpPr>
        <p:spPr bwMode="auto">
          <a:xfrm>
            <a:off x="8153400" y="57150"/>
            <a:ext cx="914399" cy="278034"/>
          </a:xfrm>
          <a:prstGeom prst="roundRect">
            <a:avLst>
              <a:gd name="adj" fmla="val 16667"/>
            </a:avLst>
          </a:prstGeom>
          <a:solidFill>
            <a:schemeClr val="accent3"/>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sz="1200" dirty="0" err="1" smtClean="0">
                <a:solidFill>
                  <a:schemeClr val="lt1"/>
                </a:solidFill>
              </a:rPr>
              <a:t>PaaS</a:t>
            </a:r>
            <a:r>
              <a:rPr lang="en-US" sz="1200" dirty="0" smtClean="0">
                <a:solidFill>
                  <a:schemeClr val="lt1"/>
                </a:solidFill>
              </a:rPr>
              <a:t> Ops</a:t>
            </a:r>
            <a:endParaRPr lang="en-US" sz="1200" dirty="0">
              <a:solidFill>
                <a:schemeClr val="lt1"/>
              </a:solidFill>
              <a:latin typeface="+mn-lt"/>
              <a:ea typeface="+mn-ea"/>
            </a:endParaRPr>
          </a:p>
        </p:txBody>
      </p:sp>
      <p:sp>
        <p:nvSpPr>
          <p:cNvPr id="60" name="Rounded Rectangle 59"/>
          <p:cNvSpPr>
            <a:spLocks noChangeArrowheads="1"/>
          </p:cNvSpPr>
          <p:nvPr/>
        </p:nvSpPr>
        <p:spPr bwMode="auto">
          <a:xfrm>
            <a:off x="181591" y="2886075"/>
            <a:ext cx="1390650" cy="1514474"/>
          </a:xfrm>
          <a:prstGeom prst="roundRect">
            <a:avLst>
              <a:gd name="adj" fmla="val 7448"/>
            </a:avLst>
          </a:prstGeom>
          <a:solidFill>
            <a:srgbClr val="33928A">
              <a:alpha val="50195"/>
            </a:srgbClr>
          </a:solidFill>
          <a:ln w="25400">
            <a:solidFill>
              <a:schemeClr val="bg1"/>
            </a:solidFill>
            <a:round/>
            <a:headEnd/>
            <a:tailEnd/>
          </a:ln>
          <a:effectLst>
            <a:outerShdw blurRad="40000" dist="20000" dir="5400000" rotWithShape="0">
              <a:srgbClr val="808080">
                <a:alpha val="37999"/>
              </a:srgbClr>
            </a:outerShdw>
          </a:effectLst>
        </p:spPr>
        <p:txBody>
          <a:bodyPr anchor="t"/>
          <a:lstStyle/>
          <a:p>
            <a:pPr>
              <a:spcAft>
                <a:spcPts val="600"/>
              </a:spcAft>
            </a:pPr>
            <a:r>
              <a:rPr lang="en-US" sz="1400" b="1" dirty="0"/>
              <a:t>Deployment</a:t>
            </a:r>
          </a:p>
          <a:p>
            <a:pPr marL="119063" indent="-119063">
              <a:buFont typeface="Arial"/>
              <a:buChar char="•"/>
            </a:pPr>
            <a:r>
              <a:rPr lang="en-US" sz="1400" dirty="0"/>
              <a:t>Packages</a:t>
            </a:r>
          </a:p>
          <a:p>
            <a:pPr marL="285750" lvl="1" indent="-114300">
              <a:buFont typeface="Arial"/>
              <a:buChar char="•"/>
            </a:pPr>
            <a:r>
              <a:rPr lang="en-US" sz="1400" dirty="0"/>
              <a:t>Blobs</a:t>
            </a:r>
          </a:p>
          <a:p>
            <a:pPr marL="285750" lvl="1" indent="-114300">
              <a:buFont typeface="Arial"/>
              <a:buChar char="•"/>
            </a:pPr>
            <a:r>
              <a:rPr lang="en-US" sz="1400" dirty="0"/>
              <a:t>Source</a:t>
            </a:r>
          </a:p>
          <a:p>
            <a:pPr marL="119063" indent="-119063">
              <a:buFont typeface="Arial"/>
              <a:buChar char="•"/>
            </a:pPr>
            <a:r>
              <a:rPr lang="en-US" sz="1400" dirty="0" smtClean="0"/>
              <a:t>Jobs</a:t>
            </a:r>
            <a:endParaRPr lang="en-US" sz="1400" dirty="0"/>
          </a:p>
          <a:p>
            <a:pPr marL="119063" indent="-119063">
              <a:buFont typeface="Arial"/>
              <a:buChar char="•"/>
            </a:pPr>
            <a:r>
              <a:rPr lang="en-US" sz="1400" dirty="0" smtClean="0"/>
              <a:t>Manifest</a:t>
            </a:r>
            <a:endParaRPr lang="en-US" sz="1400" dirty="0"/>
          </a:p>
        </p:txBody>
      </p:sp>
    </p:spTree>
    <p:extLst>
      <p:ext uri="{BB962C8B-B14F-4D97-AF65-F5344CB8AC3E}">
        <p14:creationId xmlns:p14="http://schemas.microsoft.com/office/powerpoint/2010/main" val="164881972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500"/>
                                        <p:tgtEl>
                                          <p:spTgt spid="10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left)">
                                      <p:cBhvr>
                                        <p:cTn id="16" dur="500"/>
                                        <p:tgtEl>
                                          <p:spTgt spid="11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
                                        </p:tgtEl>
                                        <p:attrNameLst>
                                          <p:attrName>style.visibility</p:attrName>
                                        </p:attrNameLst>
                                      </p:cBhvr>
                                      <p:to>
                                        <p:strVal val="visible"/>
                                      </p:to>
                                    </p:set>
                                    <p:animEffect transition="in" filter="fade">
                                      <p:cBhvr>
                                        <p:cTn id="20" dur="500"/>
                                        <p:tgtEl>
                                          <p:spTgt spid="1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12"/>
                                        </p:tgtEl>
                                      </p:cBhvr>
                                    </p:animEffect>
                                    <p:set>
                                      <p:cBhvr>
                                        <p:cTn id="25" dur="1" fill="hold">
                                          <p:stCondLst>
                                            <p:cond delay="499"/>
                                          </p:stCondLst>
                                        </p:cTn>
                                        <p:tgtEl>
                                          <p:spTgt spid="112"/>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111"/>
                                        </p:tgtEl>
                                      </p:cBhvr>
                                    </p:animEffect>
                                    <p:set>
                                      <p:cBhvr>
                                        <p:cTn id="28" dur="1" fill="hold">
                                          <p:stCondLst>
                                            <p:cond delay="499"/>
                                          </p:stCondLst>
                                        </p:cTn>
                                        <p:tgtEl>
                                          <p:spTgt spid="111"/>
                                        </p:tgtEl>
                                        <p:attrNameLst>
                                          <p:attrName>style.visibility</p:attrName>
                                        </p:attrNameLst>
                                      </p:cBhvr>
                                      <p:to>
                                        <p:strVal val="hidden"/>
                                      </p:to>
                                    </p:se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left)">
                                      <p:cBhvr>
                                        <p:cTn id="32" dur="500"/>
                                        <p:tgtEl>
                                          <p:spTgt spid="126"/>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98"/>
                                        </p:tgtEl>
                                        <p:attrNameLst>
                                          <p:attrName>style.visibility</p:attrName>
                                        </p:attrNameLst>
                                      </p:cBhvr>
                                      <p:to>
                                        <p:strVal val="visible"/>
                                      </p:to>
                                    </p:set>
                                    <p:animEffect transition="in" filter="fade">
                                      <p:cBhvr>
                                        <p:cTn id="36" dur="500"/>
                                        <p:tgtEl>
                                          <p:spTgt spid="98"/>
                                        </p:tgtEl>
                                      </p:cBhvr>
                                    </p:animEffect>
                                  </p:childTnLst>
                                </p:cTn>
                              </p:par>
                            </p:childTnLst>
                          </p:cTn>
                        </p:par>
                        <p:par>
                          <p:cTn id="37" fill="hold">
                            <p:stCondLst>
                              <p:cond delay="1500"/>
                            </p:stCondLst>
                            <p:childTnLst>
                              <p:par>
                                <p:cTn id="38" presetID="10" presetClass="entr" presetSubtype="0" fill="hold" nodeType="afterEffect">
                                  <p:stCondLst>
                                    <p:cond delay="100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childTnLst>
                          </p:cTn>
                        </p:par>
                        <p:par>
                          <p:cTn id="41" fill="hold">
                            <p:stCondLst>
                              <p:cond delay="3000"/>
                            </p:stCondLst>
                            <p:childTnLst>
                              <p:par>
                                <p:cTn id="42" presetID="10" presetClass="entr" presetSubtype="0" fill="hold" nodeType="afterEffect">
                                  <p:stCondLst>
                                    <p:cond delay="100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wipe(right)">
                                      <p:cBhvr>
                                        <p:cTn id="49" dur="500"/>
                                        <p:tgtEl>
                                          <p:spTgt spid="128"/>
                                        </p:tgtEl>
                                      </p:cBhvr>
                                    </p:animEffect>
                                  </p:childTnLst>
                                </p:cTn>
                              </p:par>
                            </p:childTnLst>
                          </p:cTn>
                        </p:par>
                        <p:par>
                          <p:cTn id="50" fill="hold">
                            <p:stCondLst>
                              <p:cond delay="500"/>
                            </p:stCondLst>
                            <p:childTnLst>
                              <p:par>
                                <p:cTn id="51" presetID="22" presetClass="entr" presetSubtype="4" fill="hold" nodeType="afterEffect">
                                  <p:stCondLst>
                                    <p:cond delay="0"/>
                                  </p:stCondLst>
                                  <p:childTnLst>
                                    <p:set>
                                      <p:cBhvr>
                                        <p:cTn id="52" dur="1" fill="hold">
                                          <p:stCondLst>
                                            <p:cond delay="0"/>
                                          </p:stCondLst>
                                        </p:cTn>
                                        <p:tgtEl>
                                          <p:spTgt spid="130"/>
                                        </p:tgtEl>
                                        <p:attrNameLst>
                                          <p:attrName>style.visibility</p:attrName>
                                        </p:attrNameLst>
                                      </p:cBhvr>
                                      <p:to>
                                        <p:strVal val="visible"/>
                                      </p:to>
                                    </p:set>
                                    <p:animEffect transition="in" filter="wipe(down)">
                                      <p:cBhvr>
                                        <p:cTn id="53" dur="500"/>
                                        <p:tgtEl>
                                          <p:spTgt spid="130"/>
                                        </p:tgtEl>
                                      </p:cBhvr>
                                    </p:animEffect>
                                  </p:childTnLst>
                                </p:cTn>
                              </p:par>
                              <p:par>
                                <p:cTn id="54" presetID="22" presetClass="entr" presetSubtype="2" fill="hold" nodeType="withEffect">
                                  <p:stCondLst>
                                    <p:cond delay="0"/>
                                  </p:stCondLst>
                                  <p:childTnLst>
                                    <p:set>
                                      <p:cBhvr>
                                        <p:cTn id="55" dur="1" fill="hold">
                                          <p:stCondLst>
                                            <p:cond delay="0"/>
                                          </p:stCondLst>
                                        </p:cTn>
                                        <p:tgtEl>
                                          <p:spTgt spid="132"/>
                                        </p:tgtEl>
                                        <p:attrNameLst>
                                          <p:attrName>style.visibility</p:attrName>
                                        </p:attrNameLst>
                                      </p:cBhvr>
                                      <p:to>
                                        <p:strVal val="visible"/>
                                      </p:to>
                                    </p:set>
                                    <p:animEffect transition="in" filter="wipe(right)">
                                      <p:cBhvr>
                                        <p:cTn id="56"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62430"/>
            <a:ext cx="2743200" cy="2462213"/>
          </a:xfrm>
          <a:prstGeom prst="rect">
            <a:avLst/>
          </a:prstGeom>
          <a:noFill/>
        </p:spPr>
        <p:txBody>
          <a:bodyPr wrap="square" rtlCol="0">
            <a:spAutoFit/>
          </a:bodyPr>
          <a:lstStyle/>
          <a:p>
            <a:pPr defTabSz="457200"/>
            <a:r>
              <a:rPr lang="en-US" sz="1400" dirty="0">
                <a:solidFill>
                  <a:prstClr val="black"/>
                </a:solidFill>
              </a:rPr>
              <a:t>The core BOSH engine</a:t>
            </a:r>
            <a:r>
              <a:rPr lang="en-US" sz="1400" b="1" dirty="0">
                <a:solidFill>
                  <a:prstClr val="black"/>
                </a:solidFill>
              </a:rPr>
              <a:t> is abstracted from any particular </a:t>
            </a:r>
            <a:r>
              <a:rPr lang="en-US" sz="1400" b="1" dirty="0" err="1">
                <a:solidFill>
                  <a:prstClr val="black"/>
                </a:solidFill>
              </a:rPr>
              <a:t>IaaS</a:t>
            </a:r>
            <a:r>
              <a:rPr lang="en-US" sz="1400" dirty="0">
                <a:solidFill>
                  <a:prstClr val="black"/>
                </a:solidFill>
              </a:rPr>
              <a:t>. </a:t>
            </a:r>
            <a:r>
              <a:rPr lang="en-US" sz="1400" dirty="0" err="1">
                <a:solidFill>
                  <a:prstClr val="black"/>
                </a:solidFill>
              </a:rPr>
              <a:t>IaaS</a:t>
            </a:r>
            <a:r>
              <a:rPr lang="en-US" sz="1400" dirty="0">
                <a:solidFill>
                  <a:prstClr val="black"/>
                </a:solidFill>
              </a:rPr>
              <a:t> interfaces are implemented as plugins to BOSH. Currently, BOSH supports both VMware </a:t>
            </a:r>
            <a:r>
              <a:rPr lang="en-US" sz="1400" dirty="0" err="1">
                <a:solidFill>
                  <a:prstClr val="black"/>
                </a:solidFill>
              </a:rPr>
              <a:t>vSphere</a:t>
            </a:r>
            <a:r>
              <a:rPr lang="en-US" sz="1400" dirty="0">
                <a:solidFill>
                  <a:prstClr val="black"/>
                </a:solidFill>
              </a:rPr>
              <a:t> and Amazon Web Services. These CPIs allow for automated VM and storage disk provisioning, and network management.</a:t>
            </a:r>
          </a:p>
        </p:txBody>
      </p:sp>
      <p:sp>
        <p:nvSpPr>
          <p:cNvPr id="6" name="Title 1"/>
          <p:cNvSpPr>
            <a:spLocks noGrp="1"/>
          </p:cNvSpPr>
          <p:nvPr>
            <p:ph type="title"/>
          </p:nvPr>
        </p:nvSpPr>
        <p:spPr/>
        <p:txBody>
          <a:bodyPr/>
          <a:lstStyle/>
          <a:p>
            <a:r>
              <a:rPr lang="en-US" sz="2800" dirty="0"/>
              <a:t>BOSH: </a:t>
            </a:r>
            <a:r>
              <a:rPr lang="en-US" sz="2800" dirty="0" smtClean="0"/>
              <a:t>Cloud Provider</a:t>
            </a:r>
            <a:br>
              <a:rPr lang="en-US" sz="2800" dirty="0" smtClean="0"/>
            </a:br>
            <a:r>
              <a:rPr lang="en-US" sz="2800" dirty="0" smtClean="0"/>
              <a:t>Interface (CPI)</a:t>
            </a:r>
            <a:endParaRPr lang="en-US" sz="2800" dirty="0"/>
          </a:p>
        </p:txBody>
      </p:sp>
      <p:sp>
        <p:nvSpPr>
          <p:cNvPr id="48" name="Rounded Rectangle 47"/>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9" name="Rounded Rectangle 48"/>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50" name="Rounded Rectangle 49"/>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51" name="Rounded Rectangle 50"/>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52" name="Rounded Rectangle 51"/>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53" name="Rounded Rectangle 52"/>
          <p:cNvSpPr>
            <a:spLocks noChangeArrowheads="1"/>
          </p:cNvSpPr>
          <p:nvPr/>
        </p:nvSpPr>
        <p:spPr bwMode="auto">
          <a:xfrm>
            <a:off x="4495799" y="2856361"/>
            <a:ext cx="1042481" cy="440750"/>
          </a:xfrm>
          <a:prstGeom prst="roundRect">
            <a:avLst>
              <a:gd name="adj" fmla="val 4579"/>
            </a:avLst>
          </a:prstGeom>
          <a:solidFill>
            <a:srgbClr val="33928A"/>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54" name="Rounded Rectangle 53"/>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55"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57" name="Oval 56"/>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6702817" y="2615930"/>
            <a:ext cx="1760488" cy="1612212"/>
            <a:chOff x="6543473" y="2685770"/>
            <a:chExt cx="1760488" cy="1612212"/>
          </a:xfrm>
        </p:grpSpPr>
        <p:grpSp>
          <p:nvGrpSpPr>
            <p:cNvPr id="60" name="Group 59"/>
            <p:cNvGrpSpPr/>
            <p:nvPr/>
          </p:nvGrpSpPr>
          <p:grpSpPr>
            <a:xfrm>
              <a:off x="6543473" y="2969161"/>
              <a:ext cx="1757064" cy="1328821"/>
              <a:chOff x="3740684" y="2800349"/>
              <a:chExt cx="1757064" cy="1328821"/>
            </a:xfrm>
          </p:grpSpPr>
          <p:pic>
            <p:nvPicPr>
              <p:cNvPr id="6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p:nvPr/>
          </p:nvGrpSpPr>
          <p:grpSpPr>
            <a:xfrm>
              <a:off x="6546897" y="2685770"/>
              <a:ext cx="1757064" cy="1328821"/>
              <a:chOff x="3740684" y="2800349"/>
              <a:chExt cx="1757064" cy="1328821"/>
            </a:xfrm>
          </p:grpSpPr>
          <p:pic>
            <p:nvPicPr>
              <p:cNvPr id="6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 name="Rounded Rectangle 73"/>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75" name="Rounded Rectangle 74"/>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76" name="TextBox 75"/>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77"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art 79"/>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ardrop 80"/>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Elbow Connector 81"/>
          <p:cNvCxnSpPr>
            <a:stCxn id="48" idx="2"/>
            <a:endCxn id="49"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4"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6"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5"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Straight Connector 85"/>
          <p:cNvCxnSpPr>
            <a:stCxn id="56" idx="3"/>
            <a:endCxn id="54"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4" idx="2"/>
            <a:endCxn id="51"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1" idx="3"/>
            <a:endCxn id="52"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0" idx="2"/>
            <a:endCxn id="53"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51" idx="2"/>
            <a:endCxn id="62"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3"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49" idx="3"/>
            <a:endCxn id="67"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7663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TextBox 8"/>
          <p:cNvSpPr txBox="1"/>
          <p:nvPr/>
        </p:nvSpPr>
        <p:spPr>
          <a:xfrm>
            <a:off x="0" y="665517"/>
            <a:ext cx="9073009" cy="938682"/>
          </a:xfrm>
          <a:prstGeom prst="rect">
            <a:avLst/>
          </a:prstGeom>
          <a:noFill/>
        </p:spPr>
        <p:txBody>
          <a:bodyPr wrap="square" lIns="91404" tIns="45702" rIns="91404" bIns="45702" rtlCol="0">
            <a:spAutoFit/>
          </a:bodyPr>
          <a:lstStyle/>
          <a:p>
            <a:pPr algn="ctr"/>
            <a:r>
              <a:rPr lang="en-US" sz="5500" dirty="0" smtClean="0">
                <a:solidFill>
                  <a:srgbClr val="FFFFFF"/>
                </a:solidFill>
                <a:latin typeface="Roboto Light"/>
                <a:cs typeface="Roboto Light"/>
              </a:rPr>
              <a:t>Become Cloud Native</a:t>
            </a:r>
            <a:endParaRPr lang="en-US" sz="5500" dirty="0">
              <a:solidFill>
                <a:srgbClr val="FFFFFF"/>
              </a:solidFill>
              <a:latin typeface="Roboto Light"/>
              <a:cs typeface="Roboto Light"/>
            </a:endParaRPr>
          </a:p>
        </p:txBody>
      </p:sp>
    </p:spTree>
    <p:extLst>
      <p:ext uri="{BB962C8B-B14F-4D97-AF65-F5344CB8AC3E}">
        <p14:creationId xmlns:p14="http://schemas.microsoft.com/office/powerpoint/2010/main" val="2531216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sdunn\Documents\Pivotal\presentation\CloudFoundry\CF Lifecycle\assets\CloudFoundry-logo-ligh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58768" y="1269648"/>
            <a:ext cx="4314825" cy="23241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5558768" y="1269648"/>
            <a:ext cx="4314825" cy="2324100"/>
          </a:xfrm>
          <a:prstGeom prst="rect">
            <a:avLst/>
          </a:prstGeom>
          <a:solidFill>
            <a:schemeClr val="bg1">
              <a:alpha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sz="2800" dirty="0" smtClean="0"/>
              <a:t>BOSH: Cloud Provider Interface</a:t>
            </a:r>
            <a:endParaRPr lang="en-US" sz="2800" dirty="0"/>
          </a:p>
        </p:txBody>
      </p:sp>
      <p:sp>
        <p:nvSpPr>
          <p:cNvPr id="2" name="Text Placeholder 1"/>
          <p:cNvSpPr>
            <a:spLocks noGrp="1"/>
          </p:cNvSpPr>
          <p:nvPr>
            <p:ph idx="4294967295"/>
          </p:nvPr>
        </p:nvSpPr>
        <p:spPr>
          <a:xfrm>
            <a:off x="304800" y="971550"/>
            <a:ext cx="5105400" cy="3556000"/>
          </a:xfrm>
          <a:prstGeom prst="rect">
            <a:avLst/>
          </a:prstGeom>
        </p:spPr>
        <p:txBody>
          <a:bodyPr>
            <a:noAutofit/>
          </a:bodyPr>
          <a:lstStyle/>
          <a:p>
            <a:pPr marL="0" indent="0">
              <a:lnSpc>
                <a:spcPts val="1600"/>
              </a:lnSpc>
              <a:spcBef>
                <a:spcPts val="0"/>
              </a:spcBef>
              <a:buNone/>
            </a:pPr>
            <a:r>
              <a:rPr lang="en-US" sz="1600" dirty="0" err="1">
                <a:solidFill>
                  <a:schemeClr val="bg2">
                    <a:lumMod val="50000"/>
                  </a:schemeClr>
                </a:solidFill>
              </a:rPr>
              <a:t>Stemcell</a:t>
            </a:r>
            <a:endParaRPr lang="en-US" sz="1600" dirty="0">
              <a:solidFill>
                <a:schemeClr val="bg2">
                  <a:lumMod val="50000"/>
                </a:schemeClr>
              </a:solidFill>
            </a:endParaRP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create_stemcell</a:t>
            </a:r>
            <a:r>
              <a:rPr lang="en-US" sz="1600" dirty="0">
                <a:solidFill>
                  <a:schemeClr val="bg2">
                    <a:lumMod val="50000"/>
                  </a:schemeClr>
                </a:solidFill>
              </a:rPr>
              <a:t>(image, </a:t>
            </a:r>
            <a:r>
              <a:rPr lang="en-US" sz="1600" dirty="0" err="1">
                <a:solidFill>
                  <a:schemeClr val="bg2">
                    <a:lumMod val="50000"/>
                  </a:schemeClr>
                </a:solidFill>
              </a:rPr>
              <a:t>cloud_properties</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delete_stemcell</a:t>
            </a:r>
            <a:r>
              <a:rPr lang="en-US" sz="1600" dirty="0">
                <a:solidFill>
                  <a:schemeClr val="bg2">
                    <a:lumMod val="50000"/>
                  </a:schemeClr>
                </a:solidFill>
              </a:rPr>
              <a:t>(</a:t>
            </a:r>
            <a:r>
              <a:rPr lang="en-US" sz="1600" dirty="0" err="1">
                <a:solidFill>
                  <a:schemeClr val="bg2">
                    <a:lumMod val="50000"/>
                  </a:schemeClr>
                </a:solidFill>
              </a:rPr>
              <a:t>stemcell_id</a:t>
            </a:r>
            <a:r>
              <a:rPr lang="en-US" sz="1600" dirty="0">
                <a:solidFill>
                  <a:schemeClr val="bg2">
                    <a:lumMod val="50000"/>
                  </a:schemeClr>
                </a:solidFill>
              </a:rPr>
              <a:t>)</a:t>
            </a:r>
          </a:p>
          <a:p>
            <a:pPr marL="0" indent="0">
              <a:lnSpc>
                <a:spcPts val="1600"/>
              </a:lnSpc>
              <a:spcBef>
                <a:spcPts val="0"/>
              </a:spcBef>
              <a:buNone/>
            </a:pPr>
            <a:endParaRPr lang="en-US" sz="1600" dirty="0">
              <a:solidFill>
                <a:schemeClr val="bg2">
                  <a:lumMod val="50000"/>
                </a:schemeClr>
              </a:solidFill>
            </a:endParaRPr>
          </a:p>
          <a:p>
            <a:pPr marL="0" indent="0">
              <a:lnSpc>
                <a:spcPts val="1600"/>
              </a:lnSpc>
              <a:spcBef>
                <a:spcPts val="0"/>
              </a:spcBef>
              <a:buNone/>
            </a:pPr>
            <a:r>
              <a:rPr lang="en-US" sz="1600" dirty="0">
                <a:solidFill>
                  <a:schemeClr val="bg2">
                    <a:lumMod val="50000"/>
                  </a:schemeClr>
                </a:solidFill>
              </a:rPr>
              <a:t>VM</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create_vm</a:t>
            </a:r>
            <a:r>
              <a:rPr lang="en-US" sz="1600" dirty="0">
                <a:solidFill>
                  <a:schemeClr val="bg2">
                    <a:lumMod val="50000"/>
                  </a:schemeClr>
                </a:solidFill>
              </a:rPr>
              <a:t>(</a:t>
            </a:r>
            <a:r>
              <a:rPr lang="en-US" sz="1600" dirty="0" err="1">
                <a:solidFill>
                  <a:schemeClr val="bg2">
                    <a:lumMod val="50000"/>
                  </a:schemeClr>
                </a:solidFill>
              </a:rPr>
              <a:t>agent_id</a:t>
            </a:r>
            <a:r>
              <a:rPr lang="en-US" sz="1600" dirty="0">
                <a:solidFill>
                  <a:schemeClr val="bg2">
                    <a:lumMod val="50000"/>
                  </a:schemeClr>
                </a:solidFill>
              </a:rPr>
              <a:t>, </a:t>
            </a:r>
            <a:r>
              <a:rPr lang="en-US" sz="1600" dirty="0" err="1">
                <a:solidFill>
                  <a:schemeClr val="bg2">
                    <a:lumMod val="50000"/>
                  </a:schemeClr>
                </a:solidFill>
              </a:rPr>
              <a:t>stemcell_id</a:t>
            </a:r>
            <a:r>
              <a:rPr lang="en-US" sz="1600" dirty="0">
                <a:solidFill>
                  <a:schemeClr val="bg2">
                    <a:lumMod val="50000"/>
                  </a:schemeClr>
                </a:solidFill>
              </a:rPr>
              <a:t>, </a:t>
            </a:r>
            <a:r>
              <a:rPr lang="en-US" sz="1600" dirty="0" err="1">
                <a:solidFill>
                  <a:schemeClr val="bg2">
                    <a:lumMod val="50000"/>
                  </a:schemeClr>
                </a:solidFill>
              </a:rPr>
              <a:t>resource_pool</a:t>
            </a:r>
            <a:r>
              <a:rPr lang="en-US" sz="1600" dirty="0">
                <a:solidFill>
                  <a:schemeClr val="bg2">
                    <a:lumMod val="50000"/>
                  </a:schemeClr>
                </a:solidFill>
              </a:rPr>
              <a:t>, </a:t>
            </a:r>
          </a:p>
          <a:p>
            <a:pPr marL="0" indent="0">
              <a:lnSpc>
                <a:spcPts val="1600"/>
              </a:lnSpc>
              <a:spcBef>
                <a:spcPts val="0"/>
              </a:spcBef>
              <a:buNone/>
            </a:pPr>
            <a:r>
              <a:rPr lang="en-US" sz="1600" dirty="0">
                <a:solidFill>
                  <a:schemeClr val="bg2">
                    <a:lumMod val="50000"/>
                  </a:schemeClr>
                </a:solidFill>
              </a:rPr>
              <a:t>	  networks, </a:t>
            </a:r>
            <a:r>
              <a:rPr lang="en-US" sz="1600" dirty="0" err="1">
                <a:solidFill>
                  <a:schemeClr val="bg2">
                    <a:lumMod val="50000"/>
                  </a:schemeClr>
                </a:solidFill>
              </a:rPr>
              <a:t>disk_locality</a:t>
            </a:r>
            <a:r>
              <a:rPr lang="en-US" sz="1600" dirty="0">
                <a:solidFill>
                  <a:schemeClr val="bg2">
                    <a:lumMod val="50000"/>
                  </a:schemeClr>
                </a:solidFill>
              </a:rPr>
              <a:t>, </a:t>
            </a:r>
            <a:r>
              <a:rPr lang="en-US" sz="1600" dirty="0" err="1">
                <a:solidFill>
                  <a:schemeClr val="bg2">
                    <a:lumMod val="50000"/>
                  </a:schemeClr>
                </a:solidFill>
              </a:rPr>
              <a:t>env</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delete_vm</a:t>
            </a:r>
            <a:r>
              <a:rPr lang="en-US" sz="1600" dirty="0">
                <a:solidFill>
                  <a:schemeClr val="bg2">
                    <a:lumMod val="50000"/>
                  </a:schemeClr>
                </a:solidFill>
              </a:rPr>
              <a:t>(</a:t>
            </a:r>
            <a:r>
              <a:rPr lang="en-US" sz="1600" dirty="0" err="1">
                <a:solidFill>
                  <a:schemeClr val="bg2">
                    <a:lumMod val="50000"/>
                  </a:schemeClr>
                </a:solidFill>
              </a:rPr>
              <a:t>vm_id</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reboot_vm</a:t>
            </a:r>
            <a:r>
              <a:rPr lang="en-US" sz="1600" dirty="0">
                <a:solidFill>
                  <a:schemeClr val="bg2">
                    <a:lumMod val="50000"/>
                  </a:schemeClr>
                </a:solidFill>
              </a:rPr>
              <a:t>(</a:t>
            </a:r>
            <a:r>
              <a:rPr lang="en-US" sz="1600" dirty="0" err="1">
                <a:solidFill>
                  <a:schemeClr val="bg2">
                    <a:lumMod val="50000"/>
                  </a:schemeClr>
                </a:solidFill>
              </a:rPr>
              <a:t>vm_id</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configure_networks</a:t>
            </a:r>
            <a:r>
              <a:rPr lang="en-US" sz="1600" dirty="0">
                <a:solidFill>
                  <a:schemeClr val="bg2">
                    <a:lumMod val="50000"/>
                  </a:schemeClr>
                </a:solidFill>
              </a:rPr>
              <a:t>(</a:t>
            </a:r>
            <a:r>
              <a:rPr lang="en-US" sz="1600" dirty="0" err="1">
                <a:solidFill>
                  <a:schemeClr val="bg2">
                    <a:lumMod val="50000"/>
                  </a:schemeClr>
                </a:solidFill>
              </a:rPr>
              <a:t>vm_id</a:t>
            </a:r>
            <a:r>
              <a:rPr lang="en-US" sz="1600" dirty="0">
                <a:solidFill>
                  <a:schemeClr val="bg2">
                    <a:lumMod val="50000"/>
                  </a:schemeClr>
                </a:solidFill>
              </a:rPr>
              <a:t>, networks)</a:t>
            </a:r>
          </a:p>
          <a:p>
            <a:pPr marL="0" indent="0">
              <a:lnSpc>
                <a:spcPts val="1600"/>
              </a:lnSpc>
              <a:spcBef>
                <a:spcPts val="0"/>
              </a:spcBef>
              <a:buNone/>
            </a:pPr>
            <a:endParaRPr lang="en-US" sz="1600" dirty="0">
              <a:solidFill>
                <a:schemeClr val="bg2">
                  <a:lumMod val="50000"/>
                </a:schemeClr>
              </a:solidFill>
            </a:endParaRPr>
          </a:p>
          <a:p>
            <a:pPr marL="0" indent="0">
              <a:lnSpc>
                <a:spcPts val="1600"/>
              </a:lnSpc>
              <a:spcBef>
                <a:spcPts val="0"/>
              </a:spcBef>
              <a:buNone/>
            </a:pPr>
            <a:r>
              <a:rPr lang="en-US" sz="1600" dirty="0">
                <a:solidFill>
                  <a:schemeClr val="bg2">
                    <a:lumMod val="50000"/>
                  </a:schemeClr>
                </a:solidFill>
              </a:rPr>
              <a:t>Disk</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create_disk</a:t>
            </a:r>
            <a:r>
              <a:rPr lang="en-US" sz="1600" dirty="0">
                <a:solidFill>
                  <a:schemeClr val="bg2">
                    <a:lumMod val="50000"/>
                  </a:schemeClr>
                </a:solidFill>
              </a:rPr>
              <a:t>(size, </a:t>
            </a:r>
            <a:r>
              <a:rPr lang="en-US" sz="1600" dirty="0" err="1">
                <a:solidFill>
                  <a:schemeClr val="bg2">
                    <a:lumMod val="50000"/>
                  </a:schemeClr>
                </a:solidFill>
              </a:rPr>
              <a:t>vm_locality</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delete_disk</a:t>
            </a:r>
            <a:r>
              <a:rPr lang="en-US" sz="1600" dirty="0">
                <a:solidFill>
                  <a:schemeClr val="bg2">
                    <a:lumMod val="50000"/>
                  </a:schemeClr>
                </a:solidFill>
              </a:rPr>
              <a:t>(</a:t>
            </a:r>
            <a:r>
              <a:rPr lang="en-US" sz="1600" dirty="0" err="1">
                <a:solidFill>
                  <a:schemeClr val="bg2">
                    <a:lumMod val="50000"/>
                  </a:schemeClr>
                </a:solidFill>
              </a:rPr>
              <a:t>disk_id</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attach_disk</a:t>
            </a:r>
            <a:r>
              <a:rPr lang="en-US" sz="1600" dirty="0">
                <a:solidFill>
                  <a:schemeClr val="bg2">
                    <a:lumMod val="50000"/>
                  </a:schemeClr>
                </a:solidFill>
              </a:rPr>
              <a:t>(</a:t>
            </a:r>
            <a:r>
              <a:rPr lang="en-US" sz="1600" dirty="0" err="1">
                <a:solidFill>
                  <a:schemeClr val="bg2">
                    <a:lumMod val="50000"/>
                  </a:schemeClr>
                </a:solidFill>
              </a:rPr>
              <a:t>vm_id</a:t>
            </a:r>
            <a:r>
              <a:rPr lang="en-US" sz="1600" dirty="0">
                <a:solidFill>
                  <a:schemeClr val="bg2">
                    <a:lumMod val="50000"/>
                  </a:schemeClr>
                </a:solidFill>
              </a:rPr>
              <a:t>, </a:t>
            </a:r>
            <a:r>
              <a:rPr lang="en-US" sz="1600" dirty="0" err="1">
                <a:solidFill>
                  <a:schemeClr val="bg2">
                    <a:lumMod val="50000"/>
                  </a:schemeClr>
                </a:solidFill>
              </a:rPr>
              <a:t>disk_id</a:t>
            </a:r>
            <a:r>
              <a:rPr lang="en-US" sz="1600" dirty="0">
                <a:solidFill>
                  <a:schemeClr val="bg2">
                    <a:lumMod val="50000"/>
                  </a:schemeClr>
                </a:solidFill>
              </a:rPr>
              <a:t>)</a:t>
            </a:r>
          </a:p>
          <a:p>
            <a:pPr marL="0" indent="0">
              <a:lnSpc>
                <a:spcPts val="1600"/>
              </a:lnSpc>
              <a:spcBef>
                <a:spcPts val="0"/>
              </a:spcBef>
              <a:buNone/>
            </a:pPr>
            <a:r>
              <a:rPr lang="en-US" sz="1600" dirty="0">
                <a:solidFill>
                  <a:schemeClr val="bg2">
                    <a:lumMod val="50000"/>
                  </a:schemeClr>
                </a:solidFill>
              </a:rPr>
              <a:t>  </a:t>
            </a:r>
            <a:r>
              <a:rPr lang="en-US" sz="1600" dirty="0" err="1">
                <a:solidFill>
                  <a:schemeClr val="bg2">
                    <a:lumMod val="50000"/>
                  </a:schemeClr>
                </a:solidFill>
              </a:rPr>
              <a:t>detach_disk</a:t>
            </a:r>
            <a:r>
              <a:rPr lang="en-US" sz="1600" dirty="0">
                <a:solidFill>
                  <a:schemeClr val="bg2">
                    <a:lumMod val="50000"/>
                  </a:schemeClr>
                </a:solidFill>
              </a:rPr>
              <a:t>(</a:t>
            </a:r>
            <a:r>
              <a:rPr lang="en-US" sz="1600" dirty="0" err="1">
                <a:solidFill>
                  <a:schemeClr val="bg2">
                    <a:lumMod val="50000"/>
                  </a:schemeClr>
                </a:solidFill>
              </a:rPr>
              <a:t>vm_id</a:t>
            </a:r>
            <a:r>
              <a:rPr lang="en-US" sz="1600" dirty="0">
                <a:solidFill>
                  <a:schemeClr val="bg2">
                    <a:lumMod val="50000"/>
                  </a:schemeClr>
                </a:solidFill>
              </a:rPr>
              <a:t>, </a:t>
            </a:r>
            <a:r>
              <a:rPr lang="en-US" sz="1600" dirty="0" err="1">
                <a:solidFill>
                  <a:schemeClr val="bg2">
                    <a:lumMod val="50000"/>
                  </a:schemeClr>
                </a:solidFill>
              </a:rPr>
              <a:t>disk_id</a:t>
            </a:r>
            <a:r>
              <a:rPr lang="en-US" sz="1600" dirty="0">
                <a:solidFill>
                  <a:schemeClr val="bg2">
                    <a:lumMod val="50000"/>
                  </a:schemeClr>
                </a:solidFill>
              </a:rPr>
              <a:t>)</a:t>
            </a:r>
          </a:p>
          <a:p>
            <a:pPr marL="0" indent="0">
              <a:lnSpc>
                <a:spcPts val="1600"/>
              </a:lnSpc>
              <a:spcBef>
                <a:spcPts val="0"/>
              </a:spcBef>
              <a:buNone/>
            </a:pPr>
            <a:endParaRPr lang="en-US" sz="1600" dirty="0">
              <a:solidFill>
                <a:schemeClr val="bg2">
                  <a:lumMod val="50000"/>
                </a:schemeClr>
              </a:solidFill>
            </a:endParaRPr>
          </a:p>
        </p:txBody>
      </p:sp>
      <p:grpSp>
        <p:nvGrpSpPr>
          <p:cNvPr id="13" name="Group 12"/>
          <p:cNvGrpSpPr/>
          <p:nvPr/>
        </p:nvGrpSpPr>
        <p:grpSpPr>
          <a:xfrm>
            <a:off x="6095608" y="1644538"/>
            <a:ext cx="2681817" cy="1718867"/>
            <a:chOff x="5712883" y="1227138"/>
            <a:chExt cx="2681817" cy="2291823"/>
          </a:xfrm>
        </p:grpSpPr>
        <p:sp>
          <p:nvSpPr>
            <p:cNvPr id="4" name="Title 2"/>
            <p:cNvSpPr txBox="1">
              <a:spLocks/>
            </p:cNvSpPr>
            <p:nvPr/>
          </p:nvSpPr>
          <p:spPr bwMode="gray">
            <a:xfrm>
              <a:off x="6272213" y="1227138"/>
              <a:ext cx="2122487"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latinLnBrk="0" hangingPunct="1">
                <a:lnSpc>
                  <a:spcPct val="90000"/>
                </a:lnSpc>
                <a:spcBef>
                  <a:spcPct val="0"/>
                </a:spcBef>
                <a:buNone/>
                <a:defRPr sz="3200" kern="1200">
                  <a:solidFill>
                    <a:srgbClr val="00685D"/>
                  </a:solidFill>
                  <a:latin typeface="Arial"/>
                  <a:ea typeface="+mj-ea"/>
                  <a:cs typeface="Arial"/>
                </a:defRPr>
              </a:lvl1pPr>
            </a:lstStyle>
            <a:p>
              <a:r>
                <a:rPr lang="en-US" sz="2400" i="1" dirty="0" err="1" smtClean="0">
                  <a:solidFill>
                    <a:srgbClr val="000000"/>
                  </a:solidFill>
                  <a:latin typeface="Arial" charset="0"/>
                  <a:cs typeface="Arial" charset="0"/>
                </a:rPr>
                <a:t>IaaS</a:t>
              </a:r>
              <a:r>
                <a:rPr lang="en-US" sz="2400" i="1" dirty="0" smtClean="0">
                  <a:solidFill>
                    <a:srgbClr val="000000"/>
                  </a:solidFill>
                  <a:latin typeface="Arial" charset="0"/>
                  <a:cs typeface="Arial" charset="0"/>
                </a:rPr>
                <a:t> Neutral</a:t>
              </a:r>
              <a:endParaRPr lang="en-US" sz="2400" i="1" dirty="0">
                <a:solidFill>
                  <a:srgbClr val="000000"/>
                </a:solidFill>
                <a:latin typeface="Arial" charset="0"/>
                <a:cs typeface="Arial" charset="0"/>
              </a:endParaRPr>
            </a:p>
          </p:txBody>
        </p:sp>
        <p:pic>
          <p:nvPicPr>
            <p:cNvPr id="5" name="Picture 4" descr="Cloud1-VMware-lg-300dpi.png"/>
            <p:cNvPicPr>
              <a:picLocks noChangeAspect="1"/>
            </p:cNvPicPr>
            <p:nvPr/>
          </p:nvPicPr>
          <p:blipFill>
            <a:blip r:embed="rId3" cstate="print">
              <a:grayscl/>
              <a:alphaModFix/>
              <a:lum/>
              <a:extLst>
                <a:ext uri="{28A0092B-C50C-407E-A947-70E740481C1C}">
                  <a14:useLocalDpi xmlns:a14="http://schemas.microsoft.com/office/drawing/2010/main"/>
                </a:ext>
              </a:extLst>
            </a:blip>
            <a:stretch>
              <a:fillRect/>
            </a:stretch>
          </p:blipFill>
          <p:spPr>
            <a:xfrm>
              <a:off x="5962650" y="2839902"/>
              <a:ext cx="1007533" cy="679059"/>
            </a:xfrm>
            <a:prstGeom prst="rect">
              <a:avLst/>
            </a:prstGeom>
            <a:noFill/>
            <a:ln>
              <a:noFill/>
            </a:ln>
          </p:spPr>
        </p:pic>
        <p:pic>
          <p:nvPicPr>
            <p:cNvPr id="6" name="Picture 5" descr="Cloud1-VMware-lg-300dpi.png"/>
            <p:cNvPicPr>
              <a:picLocks noChangeAspect="1"/>
            </p:cNvPicPr>
            <p:nvPr/>
          </p:nvPicPr>
          <p:blipFill>
            <a:blip r:embed="rId3" cstate="print">
              <a:grayscl/>
              <a:alphaModFix/>
              <a:lum/>
              <a:extLst>
                <a:ext uri="{28A0092B-C50C-407E-A947-70E740481C1C}">
                  <a14:useLocalDpi xmlns:a14="http://schemas.microsoft.com/office/drawing/2010/main"/>
                </a:ext>
              </a:extLst>
            </a:blip>
            <a:stretch>
              <a:fillRect/>
            </a:stretch>
          </p:blipFill>
          <p:spPr>
            <a:xfrm>
              <a:off x="5712883" y="1811202"/>
              <a:ext cx="1007533" cy="679059"/>
            </a:xfrm>
            <a:prstGeom prst="rect">
              <a:avLst/>
            </a:prstGeom>
            <a:noFill/>
            <a:ln>
              <a:noFill/>
            </a:ln>
          </p:spPr>
        </p:pic>
        <p:pic>
          <p:nvPicPr>
            <p:cNvPr id="7" name="Picture 6" descr="Cloud1-VMware-lg-300dpi.png"/>
            <p:cNvPicPr>
              <a:picLocks noChangeAspect="1"/>
            </p:cNvPicPr>
            <p:nvPr/>
          </p:nvPicPr>
          <p:blipFill>
            <a:blip r:embed="rId3" cstate="print">
              <a:grayscl/>
              <a:alphaModFix/>
              <a:lum/>
              <a:extLst>
                <a:ext uri="{28A0092B-C50C-407E-A947-70E740481C1C}">
                  <a14:useLocalDpi xmlns:a14="http://schemas.microsoft.com/office/drawing/2010/main"/>
                </a:ext>
              </a:extLst>
            </a:blip>
            <a:stretch>
              <a:fillRect/>
            </a:stretch>
          </p:blipFill>
          <p:spPr>
            <a:xfrm>
              <a:off x="7310966" y="2624002"/>
              <a:ext cx="1007533" cy="679059"/>
            </a:xfrm>
            <a:prstGeom prst="rect">
              <a:avLst/>
            </a:prstGeom>
            <a:noFill/>
            <a:ln>
              <a:noFill/>
            </a:ln>
          </p:spPr>
        </p:pic>
        <p:sp>
          <p:nvSpPr>
            <p:cNvPr id="8" name="TextBox 7"/>
            <p:cNvSpPr txBox="1"/>
            <p:nvPr/>
          </p:nvSpPr>
          <p:spPr>
            <a:xfrm>
              <a:off x="7429500" y="2837396"/>
              <a:ext cx="795867" cy="389851"/>
            </a:xfrm>
            <a:prstGeom prst="rect">
              <a:avLst/>
            </a:prstGeom>
            <a:noFill/>
          </p:spPr>
          <p:txBody>
            <a:bodyPr wrap="square" rtlCol="0">
              <a:spAutoFit/>
            </a:bodyPr>
            <a:lstStyle/>
            <a:p>
              <a:pPr algn="ctr"/>
              <a:r>
                <a:rPr lang="en-US" sz="1300" cap="all" dirty="0" smtClean="0">
                  <a:solidFill>
                    <a:srgbClr val="000000"/>
                  </a:solidFill>
                </a:rPr>
                <a:t>...ETC</a:t>
              </a:r>
              <a:endParaRPr lang="en-US" sz="1300" dirty="0" smtClean="0">
                <a:solidFill>
                  <a:schemeClr val="bg2"/>
                </a:solidFill>
              </a:endParaRPr>
            </a:p>
          </p:txBody>
        </p:sp>
        <p:pic>
          <p:nvPicPr>
            <p:cNvPr id="9" name="Picture 8" descr="Cloud1-VMware-lg-300dpi.png"/>
            <p:cNvPicPr>
              <a:picLocks noChangeAspect="1"/>
            </p:cNvPicPr>
            <p:nvPr/>
          </p:nvPicPr>
          <p:blipFill>
            <a:blip r:embed="rId3" cstate="print">
              <a:grayscl/>
              <a:alphaModFix/>
              <a:lum/>
              <a:extLst>
                <a:ext uri="{28A0092B-C50C-407E-A947-70E740481C1C}">
                  <a14:useLocalDpi xmlns:a14="http://schemas.microsoft.com/office/drawing/2010/main"/>
                </a:ext>
              </a:extLst>
            </a:blip>
            <a:stretch>
              <a:fillRect/>
            </a:stretch>
          </p:blipFill>
          <p:spPr>
            <a:xfrm>
              <a:off x="7191375" y="1811202"/>
              <a:ext cx="1007533" cy="679059"/>
            </a:xfrm>
            <a:prstGeom prst="rect">
              <a:avLst/>
            </a:prstGeom>
            <a:noFill/>
            <a:ln>
              <a:noFill/>
            </a:ln>
          </p:spPr>
        </p:pic>
        <p:pic>
          <p:nvPicPr>
            <p:cNvPr id="10" name="Picture 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86450" y="2094851"/>
              <a:ext cx="720130" cy="181833"/>
            </a:xfrm>
            <a:prstGeom prst="rect">
              <a:avLst/>
            </a:prstGeom>
          </p:spPr>
        </p:pic>
        <p:pic>
          <p:nvPicPr>
            <p:cNvPr id="11" name="Picture 2" descr="https://encrypted-tbn0.gstatic.com/images?q=tbn:ANd9GcRgWtweeNVNot_dJ1JZ4fATg5X0qxTniN17Zry9UylCHUwXFy8KJQ"/>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146800" y="3079751"/>
              <a:ext cx="659876" cy="266700"/>
            </a:xfrm>
            <a:prstGeom prst="rect">
              <a:avLst/>
            </a:prstGeom>
            <a:noFill/>
          </p:spPr>
        </p:pic>
        <p:pic>
          <p:nvPicPr>
            <p:cNvPr id="12" name="Picture 2" descr="https://encrypted-tbn3.gstatic.com/images?q=tbn:ANd9GcS7UAlHPEO76CVj0-gTdi8XP-jxd5IK9dkq9VKiIwZRvMg51J9nNQ"/>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76451" y="2013045"/>
              <a:ext cx="344432" cy="355342"/>
            </a:xfrm>
            <a:prstGeom prst="rect">
              <a:avLst/>
            </a:prstGeom>
            <a:noFill/>
          </p:spPr>
        </p:pic>
      </p:grpSp>
    </p:spTree>
    <p:extLst>
      <p:ext uri="{BB962C8B-B14F-4D97-AF65-F5344CB8AC3E}">
        <p14:creationId xmlns:p14="http://schemas.microsoft.com/office/powerpoint/2010/main" val="1640067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smtClean="0"/>
              <a:t>Ops Manager (Logical View)</a:t>
            </a:r>
            <a:endParaRPr lang="en-US" sz="2800" dirty="0"/>
          </a:p>
        </p:txBody>
      </p:sp>
      <p:sp>
        <p:nvSpPr>
          <p:cNvPr id="8" name="TextBox 7"/>
          <p:cNvSpPr txBox="1"/>
          <p:nvPr/>
        </p:nvSpPr>
        <p:spPr>
          <a:xfrm>
            <a:off x="304800" y="1276350"/>
            <a:ext cx="3124200" cy="3323987"/>
          </a:xfrm>
          <a:prstGeom prst="rect">
            <a:avLst/>
          </a:prstGeom>
          <a:noFill/>
        </p:spPr>
        <p:txBody>
          <a:bodyPr wrap="square" rtlCol="0">
            <a:spAutoFit/>
          </a:bodyPr>
          <a:lstStyle/>
          <a:p>
            <a:pPr defTabSz="457200"/>
            <a:r>
              <a:rPr lang="en-US" sz="1400" dirty="0">
                <a:solidFill>
                  <a:prstClr val="black"/>
                </a:solidFill>
              </a:rPr>
              <a:t>Deploys and manages large scale distributed systems. </a:t>
            </a:r>
            <a:r>
              <a:rPr lang="en-US" sz="1400" b="1" dirty="0">
                <a:solidFill>
                  <a:prstClr val="black"/>
                </a:solidFill>
              </a:rPr>
              <a:t>BOSH</a:t>
            </a:r>
            <a:r>
              <a:rPr lang="en-US" sz="1400" dirty="0">
                <a:solidFill>
                  <a:prstClr val="black"/>
                </a:solidFill>
              </a:rPr>
              <a:t> provides the means to go from deployment (i.e., Chef/Puppet) to VM creation and management (i.e., cloud CPI). It includes interfaces for </a:t>
            </a:r>
            <a:r>
              <a:rPr lang="en-US" sz="1400" dirty="0" err="1">
                <a:solidFill>
                  <a:prstClr val="black"/>
                </a:solidFill>
              </a:rPr>
              <a:t>vSphere</a:t>
            </a:r>
            <a:r>
              <a:rPr lang="en-US" sz="1400" dirty="0">
                <a:solidFill>
                  <a:prstClr val="black"/>
                </a:solidFill>
              </a:rPr>
              <a:t>, </a:t>
            </a:r>
            <a:r>
              <a:rPr lang="en-US" sz="1400" dirty="0" err="1">
                <a:solidFill>
                  <a:prstClr val="black"/>
                </a:solidFill>
              </a:rPr>
              <a:t>vCloud</a:t>
            </a:r>
            <a:r>
              <a:rPr lang="en-US" sz="1400" dirty="0">
                <a:solidFill>
                  <a:prstClr val="black"/>
                </a:solidFill>
              </a:rPr>
              <a:t>, AWS and </a:t>
            </a:r>
            <a:r>
              <a:rPr lang="en-US" sz="1400" dirty="0" err="1">
                <a:solidFill>
                  <a:prstClr val="black"/>
                </a:solidFill>
              </a:rPr>
              <a:t>OpenStack</a:t>
            </a:r>
            <a:r>
              <a:rPr lang="en-US" sz="1400" dirty="0">
                <a:solidFill>
                  <a:prstClr val="black"/>
                </a:solidFill>
              </a:rPr>
              <a:t>. Additional CPI can be written for alternative </a:t>
            </a:r>
            <a:r>
              <a:rPr lang="en-US" sz="1400" dirty="0" err="1">
                <a:solidFill>
                  <a:prstClr val="black"/>
                </a:solidFill>
              </a:rPr>
              <a:t>IaaS</a:t>
            </a:r>
            <a:r>
              <a:rPr lang="en-US" sz="1400" dirty="0">
                <a:solidFill>
                  <a:prstClr val="black"/>
                </a:solidFill>
              </a:rPr>
              <a:t> providers</a:t>
            </a:r>
            <a:r>
              <a:rPr lang="en-US" sz="1400" dirty="0" smtClean="0">
                <a:solidFill>
                  <a:prstClr val="black"/>
                </a:solidFill>
              </a:rPr>
              <a:t>.</a:t>
            </a:r>
          </a:p>
          <a:p>
            <a:pPr defTabSz="457200"/>
            <a:endParaRPr lang="en-US" sz="1400" dirty="0">
              <a:solidFill>
                <a:prstClr val="black"/>
              </a:solidFill>
            </a:endParaRPr>
          </a:p>
          <a:p>
            <a:pPr defTabSz="457200"/>
            <a:r>
              <a:rPr lang="en-US" sz="1400" dirty="0">
                <a:solidFill>
                  <a:prstClr val="black"/>
                </a:solidFill>
              </a:rPr>
              <a:t>Key Elements:</a:t>
            </a:r>
          </a:p>
          <a:p>
            <a:pPr marL="285750" indent="-173038" defTabSz="457200">
              <a:buFont typeface="Arial"/>
              <a:buChar char="•"/>
            </a:pPr>
            <a:r>
              <a:rPr lang="en-US" sz="1400" dirty="0">
                <a:solidFill>
                  <a:prstClr val="black"/>
                </a:solidFill>
              </a:rPr>
              <a:t>CLI</a:t>
            </a:r>
          </a:p>
          <a:p>
            <a:pPr marL="285750" indent="-173038" defTabSz="457200">
              <a:buFont typeface="Arial"/>
              <a:buChar char="•"/>
            </a:pPr>
            <a:r>
              <a:rPr lang="en-US" sz="1400" dirty="0">
                <a:solidFill>
                  <a:prstClr val="black"/>
                </a:solidFill>
              </a:rPr>
              <a:t>Director</a:t>
            </a:r>
          </a:p>
          <a:p>
            <a:pPr marL="285750" indent="-173038" defTabSz="457200">
              <a:buFont typeface="Arial"/>
              <a:buChar char="•"/>
            </a:pPr>
            <a:r>
              <a:rPr lang="en-US" sz="1400" dirty="0" err="1">
                <a:solidFill>
                  <a:prstClr val="black"/>
                </a:solidFill>
              </a:rPr>
              <a:t>Blobstore</a:t>
            </a:r>
            <a:endParaRPr lang="en-US" sz="1400" dirty="0">
              <a:solidFill>
                <a:prstClr val="black"/>
              </a:solidFill>
            </a:endParaRPr>
          </a:p>
          <a:p>
            <a:pPr marL="285750" indent="-173038" defTabSz="457200">
              <a:buFont typeface="Arial"/>
              <a:buChar char="•"/>
            </a:pPr>
            <a:r>
              <a:rPr lang="en-US" sz="1400" dirty="0" smtClean="0">
                <a:solidFill>
                  <a:prstClr val="black"/>
                </a:solidFill>
              </a:rPr>
              <a:t>Workers</a:t>
            </a:r>
            <a:endParaRPr lang="en-US" sz="1400" dirty="0">
              <a:solidFill>
                <a:prstClr val="black"/>
              </a:solidFill>
            </a:endParaRPr>
          </a:p>
        </p:txBody>
      </p:sp>
      <p:sp>
        <p:nvSpPr>
          <p:cNvPr id="9" name="TextBox 8"/>
          <p:cNvSpPr txBox="1"/>
          <p:nvPr/>
        </p:nvSpPr>
        <p:spPr>
          <a:xfrm>
            <a:off x="1676400" y="3637549"/>
            <a:ext cx="1636987" cy="954107"/>
          </a:xfrm>
          <a:prstGeom prst="rect">
            <a:avLst/>
          </a:prstGeom>
          <a:noFill/>
        </p:spPr>
        <p:txBody>
          <a:bodyPr wrap="none" rtlCol="0">
            <a:spAutoFit/>
          </a:bodyPr>
          <a:lstStyle/>
          <a:p>
            <a:pPr marL="285750" indent="-173038" defTabSz="457200">
              <a:buFont typeface="Arial"/>
              <a:buChar char="•"/>
            </a:pPr>
            <a:r>
              <a:rPr lang="en-US" sz="1400" dirty="0">
                <a:solidFill>
                  <a:prstClr val="black"/>
                </a:solidFill>
              </a:rPr>
              <a:t>Message Bus</a:t>
            </a:r>
          </a:p>
          <a:p>
            <a:pPr marL="285750" indent="-173038" defTabSz="457200">
              <a:buFont typeface="Arial"/>
              <a:buChar char="•"/>
            </a:pPr>
            <a:r>
              <a:rPr lang="en-US" sz="1400" dirty="0">
                <a:solidFill>
                  <a:prstClr val="black"/>
                </a:solidFill>
              </a:rPr>
              <a:t>Health Monitor</a:t>
            </a:r>
          </a:p>
          <a:p>
            <a:pPr marL="285750" indent="-173038" defTabSz="457200">
              <a:buFont typeface="Arial"/>
              <a:buChar char="•"/>
            </a:pPr>
            <a:r>
              <a:rPr lang="en-US" sz="1400" dirty="0" err="1">
                <a:solidFill>
                  <a:prstClr val="black"/>
                </a:solidFill>
              </a:rPr>
              <a:t>IaaS</a:t>
            </a:r>
            <a:r>
              <a:rPr lang="en-US" sz="1400" dirty="0">
                <a:solidFill>
                  <a:prstClr val="black"/>
                </a:solidFill>
              </a:rPr>
              <a:t> CPI</a:t>
            </a:r>
          </a:p>
          <a:p>
            <a:pPr marL="285750" indent="-173038" defTabSz="457200">
              <a:buFont typeface="Arial"/>
              <a:buChar char="•"/>
            </a:pPr>
            <a:r>
              <a:rPr lang="en-US" sz="1400" dirty="0" smtClean="0">
                <a:solidFill>
                  <a:prstClr val="black"/>
                </a:solidFill>
              </a:rPr>
              <a:t>Agents</a:t>
            </a:r>
            <a:endParaRPr lang="en-US" sz="1400" dirty="0">
              <a:solidFill>
                <a:prstClr val="black"/>
              </a:solidFill>
            </a:endParaRPr>
          </a:p>
        </p:txBody>
      </p:sp>
      <p:sp>
        <p:nvSpPr>
          <p:cNvPr id="6" name="Rounded Rectangle 5"/>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35" name="Rounded Rectangle 34"/>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38" name="Rounded Rectangle 37"/>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41" name="Rounded Rectangle 40"/>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44" name="Rounded Rectangle 43"/>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33"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49" name="Oval 48"/>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6702817" y="2615930"/>
            <a:ext cx="1760488" cy="1612212"/>
            <a:chOff x="6543473" y="2685770"/>
            <a:chExt cx="1760488" cy="1612212"/>
          </a:xfrm>
        </p:grpSpPr>
        <p:grpSp>
          <p:nvGrpSpPr>
            <p:cNvPr id="52" name="Group 51"/>
            <p:cNvGrpSpPr/>
            <p:nvPr/>
          </p:nvGrpSpPr>
          <p:grpSpPr>
            <a:xfrm>
              <a:off x="6543473" y="2969161"/>
              <a:ext cx="1757064" cy="1328821"/>
              <a:chOff x="3740684" y="2800349"/>
              <a:chExt cx="1757064" cy="1328821"/>
            </a:xfrm>
          </p:grpSpPr>
          <p:pic>
            <p:nvPicPr>
              <p:cNvPr id="6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3" name="Group 52"/>
            <p:cNvGrpSpPr/>
            <p:nvPr/>
          </p:nvGrpSpPr>
          <p:grpSpPr>
            <a:xfrm>
              <a:off x="6546897" y="2685770"/>
              <a:ext cx="1757064" cy="1328821"/>
              <a:chOff x="3740684" y="2800349"/>
              <a:chExt cx="1757064" cy="1328821"/>
            </a:xfrm>
          </p:grpSpPr>
          <p:pic>
            <p:nvPicPr>
              <p:cNvPr id="5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6" name="Rounded Rectangle 65"/>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67" name="Rounded Rectangle 66"/>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68" name="TextBox 67"/>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74"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Heart 76"/>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ardrop 77"/>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Elbow Connector 79"/>
          <p:cNvCxnSpPr>
            <a:stCxn id="6" idx="2"/>
            <a:endCxn id="29"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32"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47"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69"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5" name="Straight Connector 94"/>
          <p:cNvCxnSpPr>
            <a:stCxn id="47" idx="3"/>
            <a:endCxn id="32"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32" idx="2"/>
            <a:endCxn id="38"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38" idx="3"/>
            <a:endCxn id="41"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35" idx="2"/>
            <a:endCxn id="44"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38" idx="2"/>
            <a:endCxn id="54"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44"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09" name="Elbow Connector 108"/>
          <p:cNvCxnSpPr>
            <a:stCxn id="29" idx="3"/>
            <a:endCxn id="59"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0" name="Elbow Connector 109"/>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8541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62430"/>
            <a:ext cx="2895600" cy="2462213"/>
          </a:xfrm>
          <a:prstGeom prst="rect">
            <a:avLst/>
          </a:prstGeom>
          <a:noFill/>
        </p:spPr>
        <p:txBody>
          <a:bodyPr wrap="square" rtlCol="0">
            <a:spAutoFit/>
          </a:bodyPr>
          <a:lstStyle/>
          <a:p>
            <a:pPr defTabSz="457200"/>
            <a:r>
              <a:rPr lang="en-US" sz="1400" dirty="0">
                <a:solidFill>
                  <a:prstClr val="black"/>
                </a:solidFill>
              </a:rPr>
              <a:t>A </a:t>
            </a:r>
            <a:r>
              <a:rPr lang="en-US" sz="1400" dirty="0" err="1">
                <a:solidFill>
                  <a:prstClr val="black"/>
                </a:solidFill>
              </a:rPr>
              <a:t>Stemcell</a:t>
            </a:r>
            <a:r>
              <a:rPr lang="en-US" sz="1400" dirty="0">
                <a:solidFill>
                  <a:prstClr val="black"/>
                </a:solidFill>
              </a:rPr>
              <a:t> is a VM template with an embedded Agent. </a:t>
            </a:r>
            <a:r>
              <a:rPr lang="en-US" sz="1400" dirty="0" err="1">
                <a:solidFill>
                  <a:prstClr val="black"/>
                </a:solidFill>
              </a:rPr>
              <a:t>Stemcells</a:t>
            </a:r>
            <a:r>
              <a:rPr lang="en-US" sz="1400" dirty="0">
                <a:solidFill>
                  <a:prstClr val="black"/>
                </a:solidFill>
              </a:rPr>
              <a:t> are uploaded using the CLI and used by the Director when creating VMs through the CPI. When the Director creates a VM through the CPI, it will pass along configurations for networking and storage, as well as the location and credentials for the Message Bus (NATS) and the </a:t>
            </a:r>
            <a:r>
              <a:rPr lang="en-US" sz="1400" dirty="0" err="1">
                <a:solidFill>
                  <a:prstClr val="black"/>
                </a:solidFill>
              </a:rPr>
              <a:t>Blobstore</a:t>
            </a:r>
            <a:r>
              <a:rPr lang="en-US" sz="1400" dirty="0">
                <a:solidFill>
                  <a:prstClr val="black"/>
                </a:solidFill>
              </a:rPr>
              <a:t>.</a:t>
            </a:r>
          </a:p>
        </p:txBody>
      </p:sp>
      <p:sp>
        <p:nvSpPr>
          <p:cNvPr id="6" name="Title 1"/>
          <p:cNvSpPr>
            <a:spLocks noGrp="1"/>
          </p:cNvSpPr>
          <p:nvPr>
            <p:ph type="title"/>
          </p:nvPr>
        </p:nvSpPr>
        <p:spPr/>
        <p:txBody>
          <a:bodyPr/>
          <a:lstStyle/>
          <a:p>
            <a:r>
              <a:rPr lang="en-US" sz="2800" dirty="0"/>
              <a:t>BOSH: </a:t>
            </a:r>
            <a:r>
              <a:rPr lang="en-US" sz="2800" dirty="0" err="1" smtClean="0"/>
              <a:t>Stemcells</a:t>
            </a:r>
            <a:endParaRPr lang="en-US" sz="2800" dirty="0"/>
          </a:p>
        </p:txBody>
      </p:sp>
      <p:sp>
        <p:nvSpPr>
          <p:cNvPr id="48" name="Rounded Rectangle 47"/>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9" name="Rounded Rectangle 48"/>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50" name="Rounded Rectangle 49"/>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51" name="Rounded Rectangle 50"/>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52" name="Rounded Rectangle 51"/>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53" name="Rounded Rectangle 52"/>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54" name="Rounded Rectangle 53"/>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55"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57" name="Oval 56"/>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6702817" y="2615930"/>
            <a:ext cx="1760488" cy="1612212"/>
            <a:chOff x="6543473" y="2685770"/>
            <a:chExt cx="1760488" cy="1612212"/>
          </a:xfrm>
          <a:effectLst>
            <a:glow rad="101600">
              <a:srgbClr val="33928A">
                <a:alpha val="60000"/>
              </a:srgbClr>
            </a:glow>
          </a:effectLst>
        </p:grpSpPr>
        <p:grpSp>
          <p:nvGrpSpPr>
            <p:cNvPr id="60" name="Group 59"/>
            <p:cNvGrpSpPr/>
            <p:nvPr/>
          </p:nvGrpSpPr>
          <p:grpSpPr>
            <a:xfrm>
              <a:off x="6543473" y="2969161"/>
              <a:ext cx="1757064" cy="1328821"/>
              <a:chOff x="3740684" y="2800349"/>
              <a:chExt cx="1757064" cy="1328821"/>
            </a:xfrm>
          </p:grpSpPr>
          <p:pic>
            <p:nvPicPr>
              <p:cNvPr id="6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p:nvPr/>
          </p:nvGrpSpPr>
          <p:grpSpPr>
            <a:xfrm>
              <a:off x="6546897" y="2685770"/>
              <a:ext cx="1757064" cy="1328821"/>
              <a:chOff x="3740684" y="2800349"/>
              <a:chExt cx="1757064" cy="1328821"/>
            </a:xfrm>
          </p:grpSpPr>
          <p:pic>
            <p:nvPicPr>
              <p:cNvPr id="6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 name="Rounded Rectangle 73"/>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75" name="Rounded Rectangle 74"/>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76" name="TextBox 75"/>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77"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art 79"/>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ardrop 80"/>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Elbow Connector 81"/>
          <p:cNvCxnSpPr>
            <a:stCxn id="48" idx="2"/>
            <a:endCxn id="49"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4"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6"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5"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Straight Connector 85"/>
          <p:cNvCxnSpPr>
            <a:stCxn id="56" idx="3"/>
            <a:endCxn id="54"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4" idx="2"/>
            <a:endCxn id="51"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1" idx="3"/>
            <a:endCxn id="52"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0" idx="2"/>
            <a:endCxn id="53"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51" idx="2"/>
            <a:endCxn id="62"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3"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49" idx="3"/>
            <a:endCxn id="67"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0922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BOSH: </a:t>
            </a:r>
            <a:r>
              <a:rPr lang="en-US" sz="2800" dirty="0" smtClean="0"/>
              <a:t>Command </a:t>
            </a:r>
            <a:r>
              <a:rPr lang="en-US" sz="2800" dirty="0"/>
              <a:t>Line </a:t>
            </a:r>
            <a:r>
              <a:rPr lang="en-US" sz="2800" dirty="0" smtClean="0"/>
              <a:t/>
            </a:r>
            <a:br>
              <a:rPr lang="en-US" sz="2800" dirty="0" smtClean="0"/>
            </a:br>
            <a:r>
              <a:rPr lang="en-US" sz="2800" dirty="0" smtClean="0"/>
              <a:t>Interface</a:t>
            </a:r>
            <a:endParaRPr lang="en-US" sz="2800" dirty="0"/>
          </a:p>
        </p:txBody>
      </p:sp>
      <p:sp>
        <p:nvSpPr>
          <p:cNvPr id="4" name="TextBox 3"/>
          <p:cNvSpPr txBox="1"/>
          <p:nvPr/>
        </p:nvSpPr>
        <p:spPr>
          <a:xfrm>
            <a:off x="304800" y="1270747"/>
            <a:ext cx="2743200" cy="1846659"/>
          </a:xfrm>
          <a:prstGeom prst="rect">
            <a:avLst/>
          </a:prstGeom>
          <a:noFill/>
        </p:spPr>
        <p:txBody>
          <a:bodyPr wrap="square" rtlCol="0">
            <a:spAutoFit/>
          </a:bodyPr>
          <a:lstStyle/>
          <a:p>
            <a:pPr algn="l" defTabSz="457200" fontAlgn="auto">
              <a:spcBef>
                <a:spcPts val="0"/>
              </a:spcBef>
              <a:spcAft>
                <a:spcPts val="0"/>
              </a:spcAft>
            </a:pPr>
            <a:r>
              <a:rPr lang="en-US" sz="1400" dirty="0" smtClean="0">
                <a:solidFill>
                  <a:prstClr val="black"/>
                </a:solidFill>
                <a:latin typeface="+mn-lt"/>
                <a:ea typeface="+mn-ea"/>
              </a:rPr>
              <a:t>The Command </a:t>
            </a:r>
            <a:r>
              <a:rPr lang="en-US" sz="1400" dirty="0">
                <a:solidFill>
                  <a:prstClr val="black"/>
                </a:solidFill>
                <a:latin typeface="+mn-lt"/>
                <a:ea typeface="+mn-ea"/>
              </a:rPr>
              <a:t>Line Interface is how users interact with BOSH using a terminal </a:t>
            </a:r>
            <a:r>
              <a:rPr lang="en-US" sz="1400" dirty="0" smtClean="0">
                <a:solidFill>
                  <a:prstClr val="black"/>
                </a:solidFill>
                <a:latin typeface="+mn-lt"/>
                <a:ea typeface="+mn-ea"/>
              </a:rPr>
              <a:t>session</a:t>
            </a:r>
            <a:r>
              <a:rPr lang="en-US" sz="1400" dirty="0">
                <a:solidFill>
                  <a:prstClr val="black"/>
                </a:solidFill>
                <a:latin typeface="+mn-lt"/>
                <a:ea typeface="+mn-ea"/>
              </a:rPr>
              <a:t> </a:t>
            </a:r>
            <a:r>
              <a:rPr lang="en-US" sz="1400" dirty="0" smtClean="0">
                <a:solidFill>
                  <a:prstClr val="black"/>
                </a:solidFill>
                <a:latin typeface="+mn-lt"/>
                <a:ea typeface="+mn-ea"/>
              </a:rPr>
              <a:t>to do a deployment, create and upload releases, and upload ‘</a:t>
            </a:r>
            <a:r>
              <a:rPr lang="en-US" sz="1400" dirty="0" err="1" smtClean="0">
                <a:solidFill>
                  <a:prstClr val="black"/>
                </a:solidFill>
                <a:latin typeface="+mn-lt"/>
                <a:ea typeface="+mn-ea"/>
              </a:rPr>
              <a:t>stemcells</a:t>
            </a:r>
            <a:r>
              <a:rPr lang="en-US" sz="1400" dirty="0" smtClean="0">
                <a:solidFill>
                  <a:prstClr val="black"/>
                </a:solidFill>
                <a:latin typeface="+mn-lt"/>
                <a:ea typeface="+mn-ea"/>
              </a:rPr>
              <a:t>’ (i.e</a:t>
            </a:r>
            <a:r>
              <a:rPr lang="en-US" sz="1400" dirty="0">
                <a:solidFill>
                  <a:prstClr val="black"/>
                </a:solidFill>
                <a:latin typeface="+mn-lt"/>
                <a:ea typeface="+mn-ea"/>
              </a:rPr>
              <a:t>. a VM template with an embedded </a:t>
            </a:r>
            <a:r>
              <a:rPr lang="en-US" sz="1400" dirty="0" smtClean="0">
                <a:solidFill>
                  <a:prstClr val="black"/>
                </a:solidFill>
                <a:latin typeface="+mn-lt"/>
                <a:ea typeface="+mn-ea"/>
              </a:rPr>
              <a:t>Agent). </a:t>
            </a:r>
            <a:endParaRPr lang="en-US" sz="2000" b="1" dirty="0" smtClean="0">
              <a:solidFill>
                <a:prstClr val="black"/>
              </a:solidFill>
              <a:latin typeface="+mn-lt"/>
              <a:ea typeface="+mn-ea"/>
            </a:endParaRPr>
          </a:p>
          <a:p>
            <a:pPr algn="l" defTabSz="457200" fontAlgn="auto">
              <a:spcBef>
                <a:spcPts val="0"/>
              </a:spcBef>
              <a:spcAft>
                <a:spcPts val="0"/>
              </a:spcAft>
            </a:pPr>
            <a:endParaRPr lang="en-US" sz="1600" dirty="0">
              <a:solidFill>
                <a:prstClr val="black"/>
              </a:solidFill>
              <a:latin typeface="+mn-lt"/>
              <a:ea typeface="+mn-ea"/>
            </a:endParaRPr>
          </a:p>
        </p:txBody>
      </p:sp>
      <p:sp>
        <p:nvSpPr>
          <p:cNvPr id="46" name="Rounded Rectangle 45"/>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7" name="Rounded Rectangle 46"/>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49" name="Rounded Rectangle 48"/>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50" name="Rounded Rectangle 49"/>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51" name="Rounded Rectangle 50"/>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52" name="Rounded Rectangle 51"/>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53" name="Rounded Rectangle 52"/>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54"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a:spLocks noChangeArrowheads="1"/>
          </p:cNvSpPr>
          <p:nvPr/>
        </p:nvSpPr>
        <p:spPr bwMode="auto">
          <a:xfrm>
            <a:off x="4505652" y="1175374"/>
            <a:ext cx="1042481" cy="440750"/>
          </a:xfrm>
          <a:prstGeom prst="roundRect">
            <a:avLst>
              <a:gd name="adj" fmla="val 4579"/>
            </a:avLst>
          </a:prstGeom>
          <a:solidFill>
            <a:srgbClr val="33928A"/>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56" name="Oval 55"/>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 name="Group 57"/>
          <p:cNvGrpSpPr/>
          <p:nvPr/>
        </p:nvGrpSpPr>
        <p:grpSpPr>
          <a:xfrm>
            <a:off x="6702817" y="2615930"/>
            <a:ext cx="1760488" cy="1612212"/>
            <a:chOff x="6543473" y="2685770"/>
            <a:chExt cx="1760488" cy="1612212"/>
          </a:xfrm>
        </p:grpSpPr>
        <p:grpSp>
          <p:nvGrpSpPr>
            <p:cNvPr id="59" name="Group 58"/>
            <p:cNvGrpSpPr/>
            <p:nvPr/>
          </p:nvGrpSpPr>
          <p:grpSpPr>
            <a:xfrm>
              <a:off x="6543473" y="2969161"/>
              <a:ext cx="1757064" cy="1328821"/>
              <a:chOff x="3740684" y="2800349"/>
              <a:chExt cx="1757064" cy="1328821"/>
            </a:xfrm>
          </p:grpSpPr>
          <p:pic>
            <p:nvPicPr>
              <p:cNvPr id="6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p:nvPr/>
          </p:nvGrpSpPr>
          <p:grpSpPr>
            <a:xfrm>
              <a:off x="6546897" y="2685770"/>
              <a:ext cx="1757064" cy="1328821"/>
              <a:chOff x="3740684" y="2800349"/>
              <a:chExt cx="1757064" cy="1328821"/>
            </a:xfrm>
          </p:grpSpPr>
          <p:pic>
            <p:nvPicPr>
              <p:cNvPr id="6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5" name="Rounded Rectangle 74"/>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76" name="Rounded Rectangle 75"/>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77" name="TextBox 76"/>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78"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Heart 80"/>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ardrop 81"/>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Elbow Connector 82"/>
          <p:cNvCxnSpPr>
            <a:stCxn id="46" idx="2"/>
            <a:endCxn id="47"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3"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5"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6"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 name="Straight Connector 86"/>
          <p:cNvCxnSpPr>
            <a:stCxn id="55" idx="3"/>
            <a:endCxn id="53"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3" idx="2"/>
            <a:endCxn id="50"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0" idx="3"/>
            <a:endCxn id="51"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9" idx="2"/>
            <a:endCxn id="52"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50" idx="2"/>
            <a:endCxn id="62"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52"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47" idx="3"/>
            <a:endCxn id="68"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7872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extBox 49"/>
          <p:cNvSpPr txBox="1"/>
          <p:nvPr/>
        </p:nvSpPr>
        <p:spPr>
          <a:xfrm>
            <a:off x="304800" y="1265786"/>
            <a:ext cx="2743200" cy="2031325"/>
          </a:xfrm>
          <a:prstGeom prst="rect">
            <a:avLst/>
          </a:prstGeom>
          <a:noFill/>
        </p:spPr>
        <p:txBody>
          <a:bodyPr wrap="square" rtlCol="0">
            <a:spAutoFit/>
          </a:bodyPr>
          <a:lstStyle/>
          <a:p>
            <a:pPr defTabSz="457200"/>
            <a:r>
              <a:rPr lang="en-US" sz="1400" dirty="0" smtClean="0">
                <a:solidFill>
                  <a:prstClr val="black"/>
                </a:solidFill>
              </a:rPr>
              <a:t>The </a:t>
            </a:r>
            <a:r>
              <a:rPr lang="en-US" sz="1400" b="1" dirty="0">
                <a:solidFill>
                  <a:prstClr val="black"/>
                </a:solidFill>
              </a:rPr>
              <a:t>core orchestrating </a:t>
            </a:r>
            <a:r>
              <a:rPr lang="en-US" sz="1400" dirty="0">
                <a:solidFill>
                  <a:prstClr val="black"/>
                </a:solidFill>
              </a:rPr>
              <a:t>component in BOSH which controls creation of VMs, deployment, and other life cycle events of software and services. Command and control is handed over to the </a:t>
            </a:r>
            <a:r>
              <a:rPr lang="en-US" sz="1400" dirty="0" err="1">
                <a:solidFill>
                  <a:prstClr val="black"/>
                </a:solidFill>
              </a:rPr>
              <a:t>the</a:t>
            </a:r>
            <a:r>
              <a:rPr lang="en-US" sz="1400" dirty="0">
                <a:solidFill>
                  <a:prstClr val="black"/>
                </a:solidFill>
              </a:rPr>
              <a:t> Director-Agent interaction after the CPI has created resources</a:t>
            </a:r>
            <a:r>
              <a:rPr lang="en-US" sz="1400" dirty="0" smtClean="0">
                <a:solidFill>
                  <a:prstClr val="black"/>
                </a:solidFill>
              </a:rPr>
              <a:t>.</a:t>
            </a:r>
            <a:endParaRPr lang="en-US" sz="1400" dirty="0">
              <a:solidFill>
                <a:prstClr val="black"/>
              </a:solidFill>
            </a:endParaRPr>
          </a:p>
        </p:txBody>
      </p:sp>
      <p:sp>
        <p:nvSpPr>
          <p:cNvPr id="49" name="Title 1"/>
          <p:cNvSpPr>
            <a:spLocks noGrp="1"/>
          </p:cNvSpPr>
          <p:nvPr>
            <p:ph type="title"/>
          </p:nvPr>
        </p:nvSpPr>
        <p:spPr/>
        <p:txBody>
          <a:bodyPr/>
          <a:lstStyle/>
          <a:p>
            <a:r>
              <a:rPr lang="en-US" sz="2800" dirty="0"/>
              <a:t>BOSH: </a:t>
            </a:r>
            <a:r>
              <a:rPr lang="en-US" sz="2800" dirty="0" smtClean="0"/>
              <a:t>Director</a:t>
            </a:r>
            <a:endParaRPr lang="en-US" sz="2800" dirty="0"/>
          </a:p>
        </p:txBody>
      </p:sp>
      <p:sp>
        <p:nvSpPr>
          <p:cNvPr id="46" name="Rounded Rectangle 45"/>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7" name="Rounded Rectangle 46"/>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92" name="Rounded Rectangle 91"/>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93" name="Rounded Rectangle 92"/>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94" name="Rounded Rectangle 93"/>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95" name="Rounded Rectangle 94"/>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96" name="Rounded Rectangle 95"/>
          <p:cNvSpPr>
            <a:spLocks noChangeArrowheads="1"/>
          </p:cNvSpPr>
          <p:nvPr/>
        </p:nvSpPr>
        <p:spPr bwMode="auto">
          <a:xfrm>
            <a:off x="5938101" y="1175374"/>
            <a:ext cx="1042481" cy="440750"/>
          </a:xfrm>
          <a:prstGeom prst="roundRect">
            <a:avLst>
              <a:gd name="adj" fmla="val 4579"/>
            </a:avLst>
          </a:prstGeom>
          <a:solidFill>
            <a:srgbClr val="33928A"/>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97"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ounded Rectangle 97"/>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99" name="Oval 98"/>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p:cNvGrpSpPr/>
          <p:nvPr/>
        </p:nvGrpSpPr>
        <p:grpSpPr>
          <a:xfrm>
            <a:off x="6702817" y="2615930"/>
            <a:ext cx="1760488" cy="1612212"/>
            <a:chOff x="6543473" y="2685770"/>
            <a:chExt cx="1760488" cy="1612212"/>
          </a:xfrm>
        </p:grpSpPr>
        <p:grpSp>
          <p:nvGrpSpPr>
            <p:cNvPr id="102" name="Group 101"/>
            <p:cNvGrpSpPr/>
            <p:nvPr/>
          </p:nvGrpSpPr>
          <p:grpSpPr>
            <a:xfrm>
              <a:off x="6543473" y="2969161"/>
              <a:ext cx="1757064" cy="1328821"/>
              <a:chOff x="3740684" y="2800349"/>
              <a:chExt cx="1757064" cy="1328821"/>
            </a:xfrm>
          </p:grpSpPr>
          <p:pic>
            <p:nvPicPr>
              <p:cNvPr id="11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 name="Group 102"/>
            <p:cNvGrpSpPr/>
            <p:nvPr/>
          </p:nvGrpSpPr>
          <p:grpSpPr>
            <a:xfrm>
              <a:off x="6546897" y="2685770"/>
              <a:ext cx="1757064" cy="1328821"/>
              <a:chOff x="3740684" y="2800349"/>
              <a:chExt cx="1757064" cy="1328821"/>
            </a:xfrm>
          </p:grpSpPr>
          <p:pic>
            <p:nvPicPr>
              <p:cNvPr id="10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16" name="Rounded Rectangle 115"/>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117" name="Rounded Rectangle 116"/>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118" name="TextBox 117"/>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119"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Heart 121"/>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ardrop 122"/>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4" name="Elbow Connector 123"/>
          <p:cNvCxnSpPr>
            <a:stCxn id="46" idx="2"/>
            <a:endCxn id="47"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96"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98"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7"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8" name="Straight Connector 127"/>
          <p:cNvCxnSpPr>
            <a:stCxn id="98" idx="3"/>
            <a:endCxn id="96"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96" idx="2"/>
            <a:endCxn id="93"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93" idx="3"/>
            <a:endCxn id="94"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2" idx="2"/>
            <a:endCxn id="95"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3" name="Elbow Connector 132"/>
          <p:cNvCxnSpPr>
            <a:stCxn id="93" idx="2"/>
            <a:endCxn id="104"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5"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5" name="Elbow Connector 134"/>
          <p:cNvCxnSpPr>
            <a:stCxn id="47" idx="3"/>
            <a:endCxn id="109"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6" name="Elbow Connector 135"/>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11058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66960"/>
            <a:ext cx="2895600" cy="2246769"/>
          </a:xfrm>
          <a:prstGeom prst="rect">
            <a:avLst/>
          </a:prstGeom>
          <a:noFill/>
        </p:spPr>
        <p:txBody>
          <a:bodyPr wrap="square" rtlCol="0">
            <a:spAutoFit/>
          </a:bodyPr>
          <a:lstStyle/>
          <a:p>
            <a:pPr defTabSz="457200"/>
            <a:r>
              <a:rPr lang="en-US" sz="1400" dirty="0">
                <a:solidFill>
                  <a:prstClr val="black"/>
                </a:solidFill>
              </a:rPr>
              <a:t>Every VM contains an Agent. Through the Director-Agent interaction, </a:t>
            </a:r>
            <a:r>
              <a:rPr lang="en-US" sz="1400" b="1" dirty="0">
                <a:solidFill>
                  <a:prstClr val="black"/>
                </a:solidFill>
              </a:rPr>
              <a:t>VMs are given Jobs, </a:t>
            </a:r>
            <a:r>
              <a:rPr lang="en-US" sz="1400" dirty="0">
                <a:solidFill>
                  <a:prstClr val="black"/>
                </a:solidFill>
              </a:rPr>
              <a:t>or roles, within Cloud Foundry. If the VM's job is to run MySQL, for example, the Director will send instructions to the Agent about which packages must be installed and what the configurations for those packages are.</a:t>
            </a:r>
          </a:p>
        </p:txBody>
      </p:sp>
      <p:sp>
        <p:nvSpPr>
          <p:cNvPr id="6" name="Title 1"/>
          <p:cNvSpPr>
            <a:spLocks noGrp="1"/>
          </p:cNvSpPr>
          <p:nvPr>
            <p:ph type="title"/>
          </p:nvPr>
        </p:nvSpPr>
        <p:spPr/>
        <p:txBody>
          <a:bodyPr/>
          <a:lstStyle/>
          <a:p>
            <a:r>
              <a:rPr lang="en-US" sz="2800" dirty="0"/>
              <a:t>BOSH: </a:t>
            </a:r>
            <a:r>
              <a:rPr lang="en-US" sz="2800" dirty="0" smtClean="0"/>
              <a:t>Agents</a:t>
            </a:r>
            <a:endParaRPr lang="en-US" sz="2800" dirty="0"/>
          </a:p>
        </p:txBody>
      </p:sp>
      <p:sp>
        <p:nvSpPr>
          <p:cNvPr id="94" name="Rounded Rectangle 93"/>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95" name="Rounded Rectangle 94"/>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96" name="Rounded Rectangle 95"/>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97" name="Rounded Rectangle 96"/>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98" name="Rounded Rectangle 97"/>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99" name="Rounded Rectangle 98"/>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100" name="Rounded Rectangle 99"/>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101"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ounded Rectangle 101"/>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103" name="Oval 102"/>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6169417" y="2997336"/>
            <a:ext cx="2685610" cy="1441594"/>
          </a:xfrm>
          <a:prstGeom prst="ellipse">
            <a:avLst/>
          </a:prstGeom>
          <a:solidFill>
            <a:srgbClr val="3392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5" name="Group 104"/>
          <p:cNvGrpSpPr/>
          <p:nvPr/>
        </p:nvGrpSpPr>
        <p:grpSpPr>
          <a:xfrm>
            <a:off x="6702817" y="2615930"/>
            <a:ext cx="1760488" cy="1612212"/>
            <a:chOff x="6543473" y="2685770"/>
            <a:chExt cx="1760488" cy="1612212"/>
          </a:xfrm>
        </p:grpSpPr>
        <p:grpSp>
          <p:nvGrpSpPr>
            <p:cNvPr id="106" name="Group 105"/>
            <p:cNvGrpSpPr/>
            <p:nvPr/>
          </p:nvGrpSpPr>
          <p:grpSpPr>
            <a:xfrm>
              <a:off x="6543473" y="2969161"/>
              <a:ext cx="1757064" cy="1328821"/>
              <a:chOff x="3740684" y="2800349"/>
              <a:chExt cx="1757064" cy="1328821"/>
            </a:xfrm>
          </p:grpSpPr>
          <p:pic>
            <p:nvPicPr>
              <p:cNvPr id="11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7" name="Group 106"/>
            <p:cNvGrpSpPr/>
            <p:nvPr/>
          </p:nvGrpSpPr>
          <p:grpSpPr>
            <a:xfrm>
              <a:off x="6546897" y="2685770"/>
              <a:ext cx="1757064" cy="1328821"/>
              <a:chOff x="3740684" y="2800349"/>
              <a:chExt cx="1757064" cy="1328821"/>
            </a:xfrm>
          </p:grpSpPr>
          <p:pic>
            <p:nvPicPr>
              <p:cNvPr id="10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20" name="Rounded Rectangle 119"/>
          <p:cNvSpPr/>
          <p:nvPr/>
        </p:nvSpPr>
        <p:spPr>
          <a:xfrm>
            <a:off x="5197584" y="3739144"/>
            <a:ext cx="1203216" cy="280406"/>
          </a:xfrm>
          <a:prstGeom prst="roundRect">
            <a:avLst/>
          </a:prstGeom>
          <a:solidFill>
            <a:srgbClr val="3392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121" name="Rounded Rectangle 120"/>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122" name="TextBox 121"/>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1"/>
                </a:solidFill>
              </a:rPr>
              <a:t>Agents</a:t>
            </a:r>
          </a:p>
        </p:txBody>
      </p:sp>
      <p:sp>
        <p:nvSpPr>
          <p:cNvPr id="123"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Heart 125"/>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ardrop 126"/>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8" name="Elbow Connector 127"/>
          <p:cNvCxnSpPr>
            <a:stCxn id="94" idx="2"/>
            <a:endCxn id="95"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0"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2"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31"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Straight Connector 131"/>
          <p:cNvCxnSpPr>
            <a:stCxn id="102" idx="3"/>
            <a:endCxn id="100"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0" idx="2"/>
            <a:endCxn id="97"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7" idx="3"/>
            <a:endCxn id="98"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96" idx="2"/>
            <a:endCxn id="99"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7" name="Elbow Connector 136"/>
          <p:cNvCxnSpPr>
            <a:stCxn id="97" idx="2"/>
            <a:endCxn id="108"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99"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39" name="Elbow Connector 138"/>
          <p:cNvCxnSpPr>
            <a:stCxn id="95" idx="3"/>
            <a:endCxn id="113"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0" name="Elbow Connector 139"/>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9185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1272107"/>
            <a:ext cx="2895600" cy="1169551"/>
          </a:xfrm>
          <a:prstGeom prst="rect">
            <a:avLst/>
          </a:prstGeom>
          <a:noFill/>
        </p:spPr>
        <p:txBody>
          <a:bodyPr wrap="square" rtlCol="0">
            <a:spAutoFit/>
          </a:bodyPr>
          <a:lstStyle/>
          <a:p>
            <a:pPr defTabSz="457200"/>
            <a:r>
              <a:rPr lang="en-US" sz="1400" dirty="0">
                <a:solidFill>
                  <a:prstClr val="black"/>
                </a:solidFill>
              </a:rPr>
              <a:t>Receives health status and life cycle events from Agents and can send alerts through notification plugins (such as email) to operations staff. </a:t>
            </a:r>
          </a:p>
        </p:txBody>
      </p:sp>
      <p:sp>
        <p:nvSpPr>
          <p:cNvPr id="6" name="Title 1"/>
          <p:cNvSpPr>
            <a:spLocks noGrp="1"/>
          </p:cNvSpPr>
          <p:nvPr>
            <p:ph type="title"/>
          </p:nvPr>
        </p:nvSpPr>
        <p:spPr/>
        <p:txBody>
          <a:bodyPr/>
          <a:lstStyle/>
          <a:p>
            <a:r>
              <a:rPr lang="en-US" sz="2800" dirty="0"/>
              <a:t>BOSH: </a:t>
            </a:r>
            <a:r>
              <a:rPr lang="en-US" sz="2800" dirty="0" smtClean="0"/>
              <a:t>Health</a:t>
            </a:r>
            <a:r>
              <a:rPr lang="en-US" sz="2800" dirty="0"/>
              <a:t> </a:t>
            </a:r>
            <a:r>
              <a:rPr lang="en-US" sz="2800" dirty="0" smtClean="0"/>
              <a:t>Monitor</a:t>
            </a:r>
            <a:endParaRPr lang="en-US" sz="2800" dirty="0"/>
          </a:p>
        </p:txBody>
      </p:sp>
      <p:sp>
        <p:nvSpPr>
          <p:cNvPr id="48" name="Rounded Rectangle 47"/>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9" name="Rounded Rectangle 48"/>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50" name="Rounded Rectangle 49"/>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51" name="Rounded Rectangle 50"/>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52" name="Rounded Rectangle 51"/>
          <p:cNvSpPr>
            <a:spLocks noChangeArrowheads="1"/>
          </p:cNvSpPr>
          <p:nvPr/>
        </p:nvSpPr>
        <p:spPr bwMode="auto">
          <a:xfrm>
            <a:off x="7380401" y="2015867"/>
            <a:ext cx="1042481" cy="440750"/>
          </a:xfrm>
          <a:prstGeom prst="roundRect">
            <a:avLst>
              <a:gd name="adj" fmla="val 4579"/>
            </a:avLst>
          </a:prstGeom>
          <a:solidFill>
            <a:srgbClr val="33928A"/>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53" name="Rounded Rectangle 52"/>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54" name="Rounded Rectangle 53"/>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55"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57" name="Oval 56"/>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6702817" y="2615930"/>
            <a:ext cx="1760488" cy="1612212"/>
            <a:chOff x="6543473" y="2685770"/>
            <a:chExt cx="1760488" cy="1612212"/>
          </a:xfrm>
        </p:grpSpPr>
        <p:grpSp>
          <p:nvGrpSpPr>
            <p:cNvPr id="60" name="Group 59"/>
            <p:cNvGrpSpPr/>
            <p:nvPr/>
          </p:nvGrpSpPr>
          <p:grpSpPr>
            <a:xfrm>
              <a:off x="6543473" y="2969161"/>
              <a:ext cx="1757064" cy="1328821"/>
              <a:chOff x="3740684" y="2800349"/>
              <a:chExt cx="1757064" cy="1328821"/>
            </a:xfrm>
          </p:grpSpPr>
          <p:pic>
            <p:nvPicPr>
              <p:cNvPr id="6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p:nvPr/>
          </p:nvGrpSpPr>
          <p:grpSpPr>
            <a:xfrm>
              <a:off x="6546897" y="2685770"/>
              <a:ext cx="1757064" cy="1328821"/>
              <a:chOff x="3740684" y="2800349"/>
              <a:chExt cx="1757064" cy="1328821"/>
            </a:xfrm>
          </p:grpSpPr>
          <p:pic>
            <p:nvPicPr>
              <p:cNvPr id="6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74" name="Rounded Rectangle 73"/>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75" name="Rounded Rectangle 74"/>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76" name="TextBox 75"/>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77"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art 79"/>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ardrop 80"/>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2" name="Elbow Connector 81"/>
          <p:cNvCxnSpPr>
            <a:stCxn id="48" idx="2"/>
            <a:endCxn id="49"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4"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6"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5"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6" name="Straight Connector 85"/>
          <p:cNvCxnSpPr>
            <a:stCxn id="56" idx="3"/>
            <a:endCxn id="54"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4" idx="2"/>
            <a:endCxn id="51"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1" idx="3"/>
            <a:endCxn id="52"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50" idx="2"/>
            <a:endCxn id="53"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51" idx="2"/>
            <a:endCxn id="62"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53"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49" idx="3"/>
            <a:endCxn id="67"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4" name="Elbow Connector 93"/>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0853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BOSH: </a:t>
            </a:r>
            <a:r>
              <a:rPr lang="en-US" sz="2800" dirty="0" smtClean="0"/>
              <a:t>Putting </a:t>
            </a:r>
            <a:r>
              <a:rPr lang="en-US" sz="2800" dirty="0"/>
              <a:t>it all together</a:t>
            </a:r>
          </a:p>
        </p:txBody>
      </p:sp>
      <p:sp>
        <p:nvSpPr>
          <p:cNvPr id="3" name="Rounded Rectangle 2"/>
          <p:cNvSpPr>
            <a:spLocks noChangeArrowheads="1"/>
          </p:cNvSpPr>
          <p:nvPr/>
        </p:nvSpPr>
        <p:spPr bwMode="auto">
          <a:xfrm>
            <a:off x="5235420"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5" name="Rounded Rectangle 4"/>
          <p:cNvSpPr>
            <a:spLocks noChangeArrowheads="1"/>
          </p:cNvSpPr>
          <p:nvPr/>
        </p:nvSpPr>
        <p:spPr bwMode="auto">
          <a:xfrm>
            <a:off x="6640781" y="33488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Blob Store</a:t>
            </a:r>
            <a:endParaRPr lang="en-US" sz="1200" b="1" dirty="0">
              <a:solidFill>
                <a:schemeClr val="bg1"/>
              </a:solidFill>
              <a:latin typeface="+mn-lt"/>
              <a:ea typeface="+mn-ea"/>
            </a:endParaRPr>
          </a:p>
        </p:txBody>
      </p:sp>
      <p:sp>
        <p:nvSpPr>
          <p:cNvPr id="6" name="Rounded Rectangle 5"/>
          <p:cNvSpPr>
            <a:spLocks noChangeArrowheads="1"/>
          </p:cNvSpPr>
          <p:nvPr/>
        </p:nvSpPr>
        <p:spPr bwMode="auto">
          <a:xfrm>
            <a:off x="4495800"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Worker</a:t>
            </a:r>
            <a:endParaRPr lang="en-US" sz="1200" b="1" dirty="0">
              <a:solidFill>
                <a:schemeClr val="bg1"/>
              </a:solidFill>
              <a:latin typeface="+mn-lt"/>
              <a:ea typeface="+mn-ea"/>
            </a:endParaRPr>
          </a:p>
        </p:txBody>
      </p:sp>
      <p:sp>
        <p:nvSpPr>
          <p:cNvPr id="7" name="Rounded Rectangle 6"/>
          <p:cNvSpPr>
            <a:spLocks noChangeArrowheads="1"/>
          </p:cNvSpPr>
          <p:nvPr/>
        </p:nvSpPr>
        <p:spPr bwMode="auto">
          <a:xfrm>
            <a:off x="59381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NATS</a:t>
            </a:r>
            <a:endParaRPr lang="en-US" sz="1200" b="1" dirty="0">
              <a:solidFill>
                <a:schemeClr val="bg1"/>
              </a:solidFill>
              <a:latin typeface="+mn-lt"/>
              <a:ea typeface="+mn-ea"/>
            </a:endParaRPr>
          </a:p>
        </p:txBody>
      </p:sp>
      <p:sp>
        <p:nvSpPr>
          <p:cNvPr id="8" name="Rounded Rectangle 7"/>
          <p:cNvSpPr>
            <a:spLocks noChangeArrowheads="1"/>
          </p:cNvSpPr>
          <p:nvPr/>
        </p:nvSpPr>
        <p:spPr bwMode="auto">
          <a:xfrm>
            <a:off x="7380401" y="2015867"/>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Health Monitor</a:t>
            </a:r>
            <a:endParaRPr lang="en-US" sz="1200" b="1" dirty="0">
              <a:solidFill>
                <a:schemeClr val="bg1"/>
              </a:solidFill>
              <a:latin typeface="+mn-lt"/>
              <a:ea typeface="+mn-ea"/>
            </a:endParaRPr>
          </a:p>
        </p:txBody>
      </p:sp>
      <p:sp>
        <p:nvSpPr>
          <p:cNvPr id="9" name="Rounded Rectangle 8"/>
          <p:cNvSpPr>
            <a:spLocks noChangeArrowheads="1"/>
          </p:cNvSpPr>
          <p:nvPr/>
        </p:nvSpPr>
        <p:spPr bwMode="auto">
          <a:xfrm>
            <a:off x="4495799" y="2856361"/>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CPI</a:t>
            </a:r>
            <a:endParaRPr lang="en-US" sz="1200" b="1" dirty="0">
              <a:solidFill>
                <a:schemeClr val="bg1"/>
              </a:solidFill>
              <a:latin typeface="+mn-lt"/>
              <a:ea typeface="+mn-ea"/>
            </a:endParaRPr>
          </a:p>
        </p:txBody>
      </p:sp>
      <p:sp>
        <p:nvSpPr>
          <p:cNvPr id="10" name="Rounded Rectangle 9"/>
          <p:cNvSpPr>
            <a:spLocks noChangeArrowheads="1"/>
          </p:cNvSpPr>
          <p:nvPr/>
        </p:nvSpPr>
        <p:spPr bwMode="auto">
          <a:xfrm>
            <a:off x="5938101"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Director</a:t>
            </a:r>
            <a:endParaRPr lang="en-US" sz="1200" b="1" dirty="0">
              <a:solidFill>
                <a:schemeClr val="bg1"/>
              </a:solidFill>
              <a:latin typeface="+mn-lt"/>
              <a:ea typeface="+mn-ea"/>
            </a:endParaRPr>
          </a:p>
        </p:txBody>
      </p:sp>
      <p:sp>
        <p:nvSpPr>
          <p:cNvPr id="11" name="Rectangle 76"/>
          <p:cNvSpPr/>
          <p:nvPr/>
        </p:nvSpPr>
        <p:spPr>
          <a:xfrm>
            <a:off x="6014301" y="127939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a:spLocks noChangeArrowheads="1"/>
          </p:cNvSpPr>
          <p:nvPr/>
        </p:nvSpPr>
        <p:spPr bwMode="auto">
          <a:xfrm>
            <a:off x="4505652" y="1175374"/>
            <a:ext cx="1042481" cy="440750"/>
          </a:xfrm>
          <a:prstGeom prst="roundRect">
            <a:avLst>
              <a:gd name="adj" fmla="val 4579"/>
            </a:avLst>
          </a:prstGeom>
          <a:solidFill>
            <a:schemeClr val="bg1">
              <a:lumMod val="75000"/>
            </a:schemeClr>
          </a:solidFill>
          <a:ln w="9525">
            <a:noFill/>
            <a:round/>
            <a:headEnd/>
            <a:tailEnd/>
          </a:ln>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13" name="Oval 12"/>
          <p:cNvSpPr/>
          <p:nvPr/>
        </p:nvSpPr>
        <p:spPr>
          <a:xfrm>
            <a:off x="5331217" y="2896336"/>
            <a:ext cx="3627007" cy="1656614"/>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169417" y="2997336"/>
            <a:ext cx="2685610" cy="1441594"/>
          </a:xfrm>
          <a:prstGeom prst="ellipse">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6702817" y="2615930"/>
            <a:ext cx="1760488" cy="1612212"/>
            <a:chOff x="6543473" y="2685770"/>
            <a:chExt cx="1760488" cy="1612212"/>
          </a:xfrm>
        </p:grpSpPr>
        <p:grpSp>
          <p:nvGrpSpPr>
            <p:cNvPr id="16" name="Group 15"/>
            <p:cNvGrpSpPr/>
            <p:nvPr/>
          </p:nvGrpSpPr>
          <p:grpSpPr>
            <a:xfrm>
              <a:off x="6543473" y="2969161"/>
              <a:ext cx="1757064" cy="1328821"/>
              <a:chOff x="3740684" y="2800349"/>
              <a:chExt cx="1757064" cy="1328821"/>
            </a:xfrm>
          </p:grpSpPr>
          <p:pic>
            <p:nvPicPr>
              <p:cNvPr id="24"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p:cNvGrpSpPr/>
            <p:nvPr/>
          </p:nvGrpSpPr>
          <p:grpSpPr>
            <a:xfrm>
              <a:off x="6546897" y="2685770"/>
              <a:ext cx="1757064" cy="1328821"/>
              <a:chOff x="3740684" y="2800349"/>
              <a:chExt cx="1757064" cy="1328821"/>
            </a:xfrm>
          </p:grpSpPr>
          <p:pic>
            <p:nvPicPr>
              <p:cNvPr id="18"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40684" y="2800349"/>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996403" y="2953951"/>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2122" y="3107553"/>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07841" y="3261155"/>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63560" y="34147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50" descr="ICON_VM_basic_label_Q3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019277" y="3568357"/>
                <a:ext cx="478471" cy="56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 name="Rounded Rectangle 29"/>
          <p:cNvSpPr/>
          <p:nvPr/>
        </p:nvSpPr>
        <p:spPr>
          <a:xfrm>
            <a:off x="5197584" y="3739144"/>
            <a:ext cx="1203216" cy="280406"/>
          </a:xfrm>
          <a:prstGeom prst="roundRect">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t>Inner shell</a:t>
            </a:r>
            <a:endParaRPr lang="en-US" sz="1600" dirty="0"/>
          </a:p>
        </p:txBody>
      </p:sp>
      <p:sp>
        <p:nvSpPr>
          <p:cNvPr id="31" name="Rounded Rectangle 30"/>
          <p:cNvSpPr/>
          <p:nvPr/>
        </p:nvSpPr>
        <p:spPr>
          <a:xfrm>
            <a:off x="5197584" y="4120144"/>
            <a:ext cx="1203216" cy="280406"/>
          </a:xfrm>
          <a:prstGeom prst="roundRect">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smtClean="0">
                <a:solidFill>
                  <a:schemeClr val="bg2">
                    <a:lumMod val="50000"/>
                  </a:schemeClr>
                </a:solidFill>
              </a:rPr>
              <a:t>Outer shell</a:t>
            </a:r>
            <a:endParaRPr lang="en-US" sz="1600" dirty="0">
              <a:solidFill>
                <a:schemeClr val="bg2">
                  <a:lumMod val="50000"/>
                </a:schemeClr>
              </a:solidFill>
            </a:endParaRPr>
          </a:p>
        </p:txBody>
      </p:sp>
      <p:sp>
        <p:nvSpPr>
          <p:cNvPr id="32" name="TextBox 31"/>
          <p:cNvSpPr txBox="1"/>
          <p:nvPr/>
        </p:nvSpPr>
        <p:spPr>
          <a:xfrm>
            <a:off x="7062064" y="3878818"/>
            <a:ext cx="822661" cy="338554"/>
          </a:xfrm>
          <a:prstGeom prst="rect">
            <a:avLst/>
          </a:prstGeom>
          <a:noFill/>
        </p:spPr>
        <p:txBody>
          <a:bodyPr wrap="none" rtlCol="0">
            <a:spAutoFit/>
          </a:bodyPr>
          <a:lstStyle/>
          <a:p>
            <a:pPr algn="ctr"/>
            <a:r>
              <a:rPr lang="en-US" sz="1600" dirty="0" smtClean="0">
                <a:solidFill>
                  <a:schemeClr val="bg2"/>
                </a:solidFill>
              </a:rPr>
              <a:t>Agents</a:t>
            </a:r>
          </a:p>
        </p:txBody>
      </p:sp>
      <p:sp>
        <p:nvSpPr>
          <p:cNvPr id="33" name="Oval 194"/>
          <p:cNvSpPr/>
          <p:nvPr/>
        </p:nvSpPr>
        <p:spPr>
          <a:xfrm>
            <a:off x="5294627" y="439063"/>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ardrop 133"/>
          <p:cNvSpPr/>
          <p:nvPr/>
        </p:nvSpPr>
        <p:spPr>
          <a:xfrm rot="11254553">
            <a:off x="5985535" y="2135653"/>
            <a:ext cx="242475" cy="213959"/>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1"/>
          <p:cNvSpPr/>
          <p:nvPr/>
        </p:nvSpPr>
        <p:spPr>
          <a:xfrm>
            <a:off x="4554219" y="1310526"/>
            <a:ext cx="233759" cy="186184"/>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Heart 35"/>
          <p:cNvSpPr/>
          <p:nvPr/>
        </p:nvSpPr>
        <p:spPr>
          <a:xfrm>
            <a:off x="7434320" y="2156791"/>
            <a:ext cx="179889" cy="158717"/>
          </a:xfrm>
          <a:prstGeom prst="hear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ardrop 36"/>
          <p:cNvSpPr/>
          <p:nvPr/>
        </p:nvSpPr>
        <p:spPr>
          <a:xfrm rot="18900000">
            <a:off x="6727353" y="527684"/>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Elbow Connector 37"/>
          <p:cNvCxnSpPr>
            <a:stCxn id="3" idx="2"/>
            <a:endCxn id="5" idx="2"/>
          </p:cNvCxnSpPr>
          <p:nvPr/>
        </p:nvCxnSpPr>
        <p:spPr>
          <a:xfrm rot="16200000" flipH="1">
            <a:off x="6459341" y="72950"/>
            <a:ext cx="12700" cy="1405361"/>
          </a:xfrm>
          <a:prstGeom prst="bentConnector3">
            <a:avLst>
              <a:gd name="adj1" fmla="val 180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0" idx="0"/>
          </p:cNvCxnSpPr>
          <p:nvPr/>
        </p:nvCxnSpPr>
        <p:spPr>
          <a:xfrm flipV="1">
            <a:off x="6459342" y="997009"/>
            <a:ext cx="0" cy="17836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1"/>
          </p:cNvCxnSpPr>
          <p:nvPr/>
        </p:nvCxnSpPr>
        <p:spPr>
          <a:xfrm flipH="1">
            <a:off x="3819525" y="1395749"/>
            <a:ext cx="686127"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41" name="Picture 210" descr="ICON_Person_Q30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0450" y="971550"/>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Straight Connector 41"/>
          <p:cNvCxnSpPr>
            <a:stCxn id="12" idx="3"/>
            <a:endCxn id="10" idx="1"/>
          </p:cNvCxnSpPr>
          <p:nvPr/>
        </p:nvCxnSpPr>
        <p:spPr>
          <a:xfrm>
            <a:off x="5548133" y="1395749"/>
            <a:ext cx="389968"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2"/>
            <a:endCxn id="7" idx="0"/>
          </p:cNvCxnSpPr>
          <p:nvPr/>
        </p:nvCxnSpPr>
        <p:spPr>
          <a:xfrm>
            <a:off x="6459342" y="1616124"/>
            <a:ext cx="0" cy="39974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7" idx="3"/>
            <a:endCxn id="8" idx="1"/>
          </p:cNvCxnSpPr>
          <p:nvPr/>
        </p:nvCxnSpPr>
        <p:spPr>
          <a:xfrm>
            <a:off x="6980582" y="2236242"/>
            <a:ext cx="399819"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6" idx="2"/>
            <a:endCxn id="9" idx="0"/>
          </p:cNvCxnSpPr>
          <p:nvPr/>
        </p:nvCxnSpPr>
        <p:spPr>
          <a:xfrm flipH="1">
            <a:off x="5017040" y="2456617"/>
            <a:ext cx="1" cy="399744"/>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7" idx="2"/>
            <a:endCxn id="18" idx="1"/>
          </p:cNvCxnSpPr>
          <p:nvPr/>
        </p:nvCxnSpPr>
        <p:spPr>
          <a:xfrm rot="16200000" flipH="1">
            <a:off x="6362931" y="2553027"/>
            <a:ext cx="439720" cy="24689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9" idx="3"/>
          </p:cNvCxnSpPr>
          <p:nvPr/>
        </p:nvCxnSpPr>
        <p:spPr>
          <a:xfrm>
            <a:off x="5538280" y="3076736"/>
            <a:ext cx="1167961"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5" idx="3"/>
            <a:endCxn id="23" idx="3"/>
          </p:cNvCxnSpPr>
          <p:nvPr/>
        </p:nvCxnSpPr>
        <p:spPr>
          <a:xfrm>
            <a:off x="7683262" y="555256"/>
            <a:ext cx="780043" cy="3109089"/>
          </a:xfrm>
          <a:prstGeom prst="bentConnector3">
            <a:avLst>
              <a:gd name="adj1" fmla="val 12930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304800" y="971550"/>
            <a:ext cx="3295650" cy="3323987"/>
          </a:xfrm>
          <a:prstGeom prst="rect">
            <a:avLst/>
          </a:prstGeom>
          <a:noFill/>
        </p:spPr>
        <p:txBody>
          <a:bodyPr wrap="square" rtlCol="0">
            <a:spAutoFit/>
          </a:bodyPr>
          <a:lstStyle/>
          <a:p>
            <a:pPr defTabSz="457200"/>
            <a:r>
              <a:rPr lang="en-US" sz="1400" dirty="0">
                <a:solidFill>
                  <a:prstClr val="black"/>
                </a:solidFill>
              </a:rPr>
              <a:t>When you deploy Cloud Foundry the following sequence of steps occur:</a:t>
            </a:r>
          </a:p>
          <a:p>
            <a:pPr defTabSz="457200"/>
            <a:endParaRPr lang="en-US" sz="1400" dirty="0">
              <a:solidFill>
                <a:prstClr val="black"/>
              </a:solidFill>
            </a:endParaRPr>
          </a:p>
          <a:p>
            <a:pPr marL="342900" indent="-342900" defTabSz="457200">
              <a:buFont typeface="+mj-lt"/>
              <a:buAutoNum type="arabicPeriod"/>
            </a:pPr>
            <a:r>
              <a:rPr lang="en-US" sz="1400" dirty="0">
                <a:solidFill>
                  <a:prstClr val="black"/>
                </a:solidFill>
              </a:rPr>
              <a:t>Target a BOSH director using </a:t>
            </a:r>
            <a:r>
              <a:rPr lang="en-US" sz="1400" dirty="0" smtClean="0">
                <a:solidFill>
                  <a:prstClr val="black"/>
                </a:solidFill>
              </a:rPr>
              <a:t>CLI</a:t>
            </a:r>
          </a:p>
          <a:p>
            <a:pPr marL="342900" indent="-342900" defTabSz="457200">
              <a:buFont typeface="+mj-lt"/>
              <a:buAutoNum type="arabicPeriod"/>
            </a:pPr>
            <a:r>
              <a:rPr lang="en-US" sz="1400" dirty="0" smtClean="0">
                <a:solidFill>
                  <a:prstClr val="black"/>
                </a:solidFill>
              </a:rPr>
              <a:t>Upload </a:t>
            </a:r>
            <a:r>
              <a:rPr lang="en-US" sz="1400" dirty="0">
                <a:solidFill>
                  <a:prstClr val="black"/>
                </a:solidFill>
              </a:rPr>
              <a:t>a </a:t>
            </a:r>
            <a:r>
              <a:rPr lang="en-US" sz="1400" dirty="0" err="1" smtClean="0">
                <a:solidFill>
                  <a:prstClr val="black"/>
                </a:solidFill>
              </a:rPr>
              <a:t>Stemcell</a:t>
            </a:r>
            <a:endParaRPr lang="en-US" sz="1400" dirty="0" smtClean="0">
              <a:solidFill>
                <a:prstClr val="black"/>
              </a:solidFill>
            </a:endParaRPr>
          </a:p>
          <a:p>
            <a:pPr marL="342900" indent="-342900" defTabSz="457200">
              <a:buFont typeface="+mj-lt"/>
              <a:buAutoNum type="arabicPeriod"/>
            </a:pPr>
            <a:r>
              <a:rPr lang="en-US" sz="1400" dirty="0" smtClean="0">
                <a:solidFill>
                  <a:prstClr val="black"/>
                </a:solidFill>
              </a:rPr>
              <a:t>Get </a:t>
            </a:r>
            <a:r>
              <a:rPr lang="en-US" sz="1400" dirty="0">
                <a:solidFill>
                  <a:prstClr val="black"/>
                </a:solidFill>
              </a:rPr>
              <a:t>a Release from a </a:t>
            </a:r>
            <a:r>
              <a:rPr lang="en-US" sz="1400" dirty="0" smtClean="0">
                <a:solidFill>
                  <a:prstClr val="black"/>
                </a:solidFill>
              </a:rPr>
              <a:t>repo</a:t>
            </a:r>
          </a:p>
          <a:p>
            <a:pPr marL="342900" indent="-342900" defTabSz="457200">
              <a:buFont typeface="+mj-lt"/>
              <a:buAutoNum type="arabicPeriod"/>
            </a:pPr>
            <a:r>
              <a:rPr lang="en-US" sz="1400" dirty="0" smtClean="0">
                <a:solidFill>
                  <a:prstClr val="black"/>
                </a:solidFill>
              </a:rPr>
              <a:t>Create </a:t>
            </a:r>
            <a:r>
              <a:rPr lang="en-US" sz="1400" dirty="0">
                <a:solidFill>
                  <a:prstClr val="black"/>
                </a:solidFill>
              </a:rPr>
              <a:t>a deployment manifest </a:t>
            </a:r>
            <a:endParaRPr lang="en-US" sz="1400" dirty="0" smtClean="0">
              <a:solidFill>
                <a:prstClr val="black"/>
              </a:solidFill>
            </a:endParaRPr>
          </a:p>
          <a:p>
            <a:pPr marL="342900" indent="-342900" defTabSz="457200">
              <a:buFont typeface="+mj-lt"/>
              <a:buAutoNum type="arabicPeriod"/>
            </a:pPr>
            <a:r>
              <a:rPr lang="en-US" sz="1400" dirty="0" smtClean="0">
                <a:solidFill>
                  <a:prstClr val="black"/>
                </a:solidFill>
              </a:rPr>
              <a:t>BOSH </a:t>
            </a:r>
            <a:r>
              <a:rPr lang="en-US" sz="1400" dirty="0">
                <a:solidFill>
                  <a:prstClr val="black"/>
                </a:solidFill>
              </a:rPr>
              <a:t>Deploy Cloud </a:t>
            </a:r>
            <a:r>
              <a:rPr lang="en-US" sz="1400" dirty="0" smtClean="0">
                <a:solidFill>
                  <a:prstClr val="black"/>
                </a:solidFill>
              </a:rPr>
              <a:t>Foundry:</a:t>
            </a:r>
          </a:p>
          <a:p>
            <a:pPr marL="800100" lvl="1" indent="-342900" defTabSz="457200">
              <a:buFont typeface="Arial" panose="020B0604020202020204" pitchFamily="34" charset="0"/>
              <a:buChar char="•"/>
            </a:pPr>
            <a:r>
              <a:rPr lang="en-US" sz="1400" dirty="0" smtClean="0">
                <a:solidFill>
                  <a:prstClr val="black"/>
                </a:solidFill>
              </a:rPr>
              <a:t>Prepare deployment</a:t>
            </a:r>
          </a:p>
          <a:p>
            <a:pPr marL="800100" lvl="1" indent="-342900" defTabSz="457200">
              <a:buFont typeface="Arial" panose="020B0604020202020204" pitchFamily="34" charset="0"/>
              <a:buChar char="•"/>
            </a:pPr>
            <a:r>
              <a:rPr lang="en-US" sz="1400" dirty="0" smtClean="0">
                <a:solidFill>
                  <a:prstClr val="black"/>
                </a:solidFill>
              </a:rPr>
              <a:t>Compile packages</a:t>
            </a:r>
          </a:p>
          <a:p>
            <a:pPr marL="800100" lvl="1" indent="-342900" defTabSz="457200">
              <a:buFont typeface="Arial" panose="020B0604020202020204" pitchFamily="34" charset="0"/>
              <a:buChar char="•"/>
            </a:pPr>
            <a:r>
              <a:rPr lang="en-US" sz="1400" dirty="0" smtClean="0">
                <a:solidFill>
                  <a:prstClr val="black"/>
                </a:solidFill>
              </a:rPr>
              <a:t>Create </a:t>
            </a:r>
            <a:r>
              <a:rPr lang="en-US" sz="1400" dirty="0">
                <a:solidFill>
                  <a:prstClr val="black"/>
                </a:solidFill>
              </a:rPr>
              <a:t>and bind </a:t>
            </a:r>
            <a:r>
              <a:rPr lang="en-US" sz="1400" dirty="0" smtClean="0">
                <a:solidFill>
                  <a:prstClr val="black"/>
                </a:solidFill>
              </a:rPr>
              <a:t>VMs</a:t>
            </a:r>
          </a:p>
          <a:p>
            <a:pPr marL="800100" lvl="1" indent="-342900" defTabSz="457200">
              <a:buFont typeface="Arial" panose="020B0604020202020204" pitchFamily="34" charset="0"/>
              <a:buChar char="•"/>
            </a:pPr>
            <a:r>
              <a:rPr lang="en-US" sz="1400" dirty="0" smtClean="0">
                <a:solidFill>
                  <a:prstClr val="black"/>
                </a:solidFill>
              </a:rPr>
              <a:t>Pull </a:t>
            </a:r>
            <a:r>
              <a:rPr lang="en-US" sz="1400" dirty="0">
                <a:solidFill>
                  <a:prstClr val="black"/>
                </a:solidFill>
              </a:rPr>
              <a:t>in job </a:t>
            </a:r>
            <a:r>
              <a:rPr lang="en-US" sz="1400" dirty="0" smtClean="0">
                <a:solidFill>
                  <a:prstClr val="black"/>
                </a:solidFill>
              </a:rPr>
              <a:t>configurations</a:t>
            </a:r>
          </a:p>
          <a:p>
            <a:pPr marL="800100" lvl="1" indent="-342900" defTabSz="457200">
              <a:buFont typeface="Arial" panose="020B0604020202020204" pitchFamily="34" charset="0"/>
              <a:buChar char="•"/>
            </a:pPr>
            <a:r>
              <a:rPr lang="en-US" sz="1400" dirty="0" smtClean="0">
                <a:solidFill>
                  <a:prstClr val="black"/>
                </a:solidFill>
              </a:rPr>
              <a:t>Create </a:t>
            </a:r>
            <a:r>
              <a:rPr lang="en-US" sz="1400" dirty="0">
                <a:solidFill>
                  <a:prstClr val="black"/>
                </a:solidFill>
              </a:rPr>
              <a:t>needed job instances – this is where things get pushed live</a:t>
            </a:r>
          </a:p>
        </p:txBody>
      </p:sp>
      <p:cxnSp>
        <p:nvCxnSpPr>
          <p:cNvPr id="51" name="Elbow Connector 50"/>
          <p:cNvCxnSpPr>
            <a:stCxn id="6" idx="0"/>
          </p:cNvCxnSpPr>
          <p:nvPr/>
        </p:nvCxnSpPr>
        <p:spPr>
          <a:xfrm rot="5400000" flipH="1" flipV="1">
            <a:off x="5638255" y="1194781"/>
            <a:ext cx="199872" cy="144230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7476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solidFill>
                  <a:srgbClr val="FFFFFF"/>
                </a:solidFill>
              </a:rPr>
              <a:t>Next Steps</a:t>
            </a:r>
            <a:endParaRPr lang="en-US" sz="3200" dirty="0">
              <a:solidFill>
                <a:srgbClr val="FFFFFF"/>
              </a:solidFill>
            </a:endParaRPr>
          </a:p>
        </p:txBody>
      </p:sp>
      <p:sp>
        <p:nvSpPr>
          <p:cNvPr id="4" name="Rectangle 3"/>
          <p:cNvSpPr/>
          <p:nvPr/>
        </p:nvSpPr>
        <p:spPr>
          <a:xfrm>
            <a:off x="533400" y="982180"/>
            <a:ext cx="7459133" cy="1384995"/>
          </a:xfrm>
          <a:prstGeom prst="rect">
            <a:avLst/>
          </a:prstGeom>
        </p:spPr>
        <p:txBody>
          <a:bodyPr wrap="square">
            <a:spAutoFit/>
          </a:bodyPr>
          <a:lstStyle/>
          <a:p>
            <a:pPr marL="285750" indent="-285750">
              <a:buFont typeface="Arial"/>
              <a:buChar char="•"/>
            </a:pPr>
            <a:endParaRPr lang="en-US" dirty="0">
              <a:solidFill>
                <a:schemeClr val="bg1"/>
              </a:solidFill>
            </a:endParaRPr>
          </a:p>
          <a:p>
            <a:pPr marL="285750" indent="-285750">
              <a:lnSpc>
                <a:spcPct val="150000"/>
              </a:lnSpc>
              <a:buFont typeface="Arial"/>
              <a:buChar char="•"/>
            </a:pPr>
            <a:r>
              <a:rPr lang="en-US" sz="2400" dirty="0">
                <a:solidFill>
                  <a:schemeClr val="bg1"/>
                </a:solidFill>
              </a:rPr>
              <a:t>Question/Answer follow-up – email</a:t>
            </a:r>
          </a:p>
          <a:p>
            <a:pPr marL="285750" indent="-285750">
              <a:lnSpc>
                <a:spcPct val="150000"/>
              </a:lnSpc>
              <a:buFont typeface="Arial"/>
              <a:buChar char="•"/>
            </a:pPr>
            <a:endParaRPr lang="en-US" sz="2400" dirty="0">
              <a:solidFill>
                <a:schemeClr val="bg1"/>
              </a:solidFill>
            </a:endParaRPr>
          </a:p>
        </p:txBody>
      </p:sp>
    </p:spTree>
    <p:extLst>
      <p:ext uri="{BB962C8B-B14F-4D97-AF65-F5344CB8AC3E}">
        <p14:creationId xmlns:p14="http://schemas.microsoft.com/office/powerpoint/2010/main" val="21423019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8" name="Shape 6638"/>
          <p:cNvSpPr/>
          <p:nvPr/>
        </p:nvSpPr>
        <p:spPr>
          <a:xfrm>
            <a:off x="480738" y="180788"/>
            <a:ext cx="8150281" cy="530915"/>
          </a:xfrm>
          <a:prstGeom prst="rect">
            <a:avLst/>
          </a:prstGeom>
          <a:ln w="12700">
            <a:noFill/>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lvl1pPr algn="l">
              <a:defRPr>
                <a:solidFill>
                  <a:srgbClr val="007879"/>
                </a:solidFill>
              </a:defRPr>
            </a:lvl1pPr>
          </a:lstStyle>
          <a:p>
            <a:pPr lvl="0">
              <a:defRPr sz="1800">
                <a:solidFill>
                  <a:srgbClr val="000000"/>
                </a:solidFill>
              </a:defRPr>
            </a:pPr>
            <a:r>
              <a:rPr lang="en-US" sz="3200" dirty="0" smtClean="0">
                <a:solidFill>
                  <a:schemeClr val="bg1"/>
                </a:solidFill>
              </a:rPr>
              <a:t>Becoming Cloud Native</a:t>
            </a:r>
            <a:endParaRPr sz="3200" dirty="0">
              <a:solidFill>
                <a:schemeClr val="bg1"/>
              </a:solidFill>
            </a:endParaRPr>
          </a:p>
        </p:txBody>
      </p:sp>
      <p:sp>
        <p:nvSpPr>
          <p:cNvPr id="18" name="Rounded Rectangle 17"/>
          <p:cNvSpPr/>
          <p:nvPr/>
        </p:nvSpPr>
        <p:spPr>
          <a:xfrm>
            <a:off x="3122216" y="1552017"/>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CULTURE</a:t>
            </a:r>
          </a:p>
        </p:txBody>
      </p:sp>
      <p:sp>
        <p:nvSpPr>
          <p:cNvPr id="8" name="Left Brace 7"/>
          <p:cNvSpPr/>
          <p:nvPr/>
        </p:nvSpPr>
        <p:spPr>
          <a:xfrm>
            <a:off x="2710291" y="1050340"/>
            <a:ext cx="220134" cy="32067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1127726" y="2322137"/>
            <a:ext cx="1467694" cy="707886"/>
          </a:xfrm>
          <a:prstGeom prst="rect">
            <a:avLst/>
          </a:prstGeom>
          <a:noFill/>
        </p:spPr>
        <p:txBody>
          <a:bodyPr wrap="none" rtlCol="0">
            <a:spAutoFit/>
          </a:bodyPr>
          <a:lstStyle/>
          <a:p>
            <a:pPr algn="ctr"/>
            <a:r>
              <a:rPr lang="en-US" sz="2000" dirty="0" smtClean="0">
                <a:solidFill>
                  <a:srgbClr val="FFFFFF"/>
                </a:solidFill>
              </a:rPr>
              <a:t>The Cloud </a:t>
            </a:r>
          </a:p>
          <a:p>
            <a:pPr algn="ctr"/>
            <a:r>
              <a:rPr lang="en-US" sz="2000" dirty="0" smtClean="0">
                <a:solidFill>
                  <a:srgbClr val="FFFFFF"/>
                </a:solidFill>
              </a:rPr>
              <a:t>Native Gap </a:t>
            </a:r>
            <a:endParaRPr lang="en-US" sz="2000" dirty="0">
              <a:solidFill>
                <a:srgbClr val="FFFFFF"/>
              </a:solidFill>
            </a:endParaRPr>
          </a:p>
        </p:txBody>
      </p:sp>
      <p:sp>
        <p:nvSpPr>
          <p:cNvPr id="28" name="Rounded Rectangle 27"/>
          <p:cNvSpPr/>
          <p:nvPr/>
        </p:nvSpPr>
        <p:spPr>
          <a:xfrm>
            <a:off x="3122216" y="2407224"/>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OPERATIONS &amp; RUNTIME</a:t>
            </a:r>
          </a:p>
        </p:txBody>
      </p:sp>
      <p:sp>
        <p:nvSpPr>
          <p:cNvPr id="29" name="Rounded Rectangle 28"/>
          <p:cNvSpPr/>
          <p:nvPr/>
        </p:nvSpPr>
        <p:spPr>
          <a:xfrm>
            <a:off x="3122216" y="3226306"/>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APPLICATION ARCHITECTURE</a:t>
            </a:r>
          </a:p>
        </p:txBody>
      </p:sp>
      <p:sp>
        <p:nvSpPr>
          <p:cNvPr id="2" name="Up Arrow 1"/>
          <p:cNvSpPr/>
          <p:nvPr/>
        </p:nvSpPr>
        <p:spPr>
          <a:xfrm>
            <a:off x="6855437" y="1050339"/>
            <a:ext cx="293972" cy="32067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6584981" y="4319932"/>
            <a:ext cx="843200" cy="307777"/>
          </a:xfrm>
          <a:prstGeom prst="rect">
            <a:avLst/>
          </a:prstGeom>
          <a:noFill/>
        </p:spPr>
        <p:txBody>
          <a:bodyPr wrap="none" rtlCol="0">
            <a:spAutoFit/>
          </a:bodyPr>
          <a:lstStyle/>
          <a:p>
            <a:r>
              <a:rPr lang="en-US">
                <a:solidFill>
                  <a:srgbClr val="FFFFFF"/>
                </a:solidFill>
              </a:rPr>
              <a:t>EASIER</a:t>
            </a:r>
          </a:p>
        </p:txBody>
      </p:sp>
      <p:sp>
        <p:nvSpPr>
          <p:cNvPr id="27" name="TextBox 26"/>
          <p:cNvSpPr txBox="1"/>
          <p:nvPr/>
        </p:nvSpPr>
        <p:spPr>
          <a:xfrm>
            <a:off x="6531745" y="735516"/>
            <a:ext cx="942786" cy="307777"/>
          </a:xfrm>
          <a:prstGeom prst="rect">
            <a:avLst/>
          </a:prstGeom>
          <a:noFill/>
        </p:spPr>
        <p:txBody>
          <a:bodyPr wrap="none" rtlCol="0">
            <a:spAutoFit/>
          </a:bodyPr>
          <a:lstStyle/>
          <a:p>
            <a:r>
              <a:rPr lang="en-US">
                <a:solidFill>
                  <a:srgbClr val="FFFFFF"/>
                </a:solidFill>
              </a:rPr>
              <a:t>HARDER</a:t>
            </a:r>
          </a:p>
        </p:txBody>
      </p:sp>
    </p:spTree>
    <p:extLst>
      <p:ext uri="{BB962C8B-B14F-4D97-AF65-F5344CB8AC3E}">
        <p14:creationId xmlns:p14="http://schemas.microsoft.com/office/powerpoint/2010/main" val="3726752842"/>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133" y="-160867"/>
            <a:ext cx="184666" cy="307777"/>
          </a:xfrm>
          <a:prstGeom prst="rect">
            <a:avLst/>
          </a:prstGeom>
          <a:noFill/>
        </p:spPr>
        <p:txBody>
          <a:bodyPr wrap="none" rtlCol="0">
            <a:spAutoFit/>
          </a:bodyPr>
          <a:lstStyle/>
          <a:p>
            <a:endParaRPr lang="en-US"/>
          </a:p>
        </p:txBody>
      </p:sp>
      <p:sp>
        <p:nvSpPr>
          <p:cNvPr id="4" name="Rectangle 3"/>
          <p:cNvSpPr/>
          <p:nvPr/>
        </p:nvSpPr>
        <p:spPr>
          <a:xfrm>
            <a:off x="812799" y="80433"/>
            <a:ext cx="1735666"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Culture</a:t>
            </a:r>
            <a:endParaRPr lang="en-US" dirty="0">
              <a:solidFill>
                <a:srgbClr val="FFFFFF"/>
              </a:solidFill>
            </a:endParaRPr>
          </a:p>
        </p:txBody>
      </p:sp>
      <p:sp>
        <p:nvSpPr>
          <p:cNvPr id="5" name="Rectangle 4"/>
          <p:cNvSpPr/>
          <p:nvPr/>
        </p:nvSpPr>
        <p:spPr>
          <a:xfrm>
            <a:off x="2908299" y="80433"/>
            <a:ext cx="3225801"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Cloud Native Framework</a:t>
            </a:r>
            <a:endParaRPr lang="en-US" dirty="0">
              <a:solidFill>
                <a:srgbClr val="FFFFFF"/>
              </a:solidFill>
            </a:endParaRPr>
          </a:p>
        </p:txBody>
      </p:sp>
      <p:sp>
        <p:nvSpPr>
          <p:cNvPr id="6" name="Rectangle 5"/>
          <p:cNvSpPr/>
          <p:nvPr/>
        </p:nvSpPr>
        <p:spPr>
          <a:xfrm>
            <a:off x="6460067" y="80433"/>
            <a:ext cx="2438400"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Tools</a:t>
            </a:r>
            <a:endParaRPr lang="en-US" dirty="0">
              <a:solidFill>
                <a:srgbClr val="FFFFFF"/>
              </a:solidFill>
            </a:endParaRPr>
          </a:p>
        </p:txBody>
      </p:sp>
      <p:sp>
        <p:nvSpPr>
          <p:cNvPr id="7" name="Rectangle 6"/>
          <p:cNvSpPr/>
          <p:nvPr/>
        </p:nvSpPr>
        <p:spPr>
          <a:xfrm>
            <a:off x="812799" y="697736"/>
            <a:ext cx="745066" cy="694266"/>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12799" y="1713736"/>
            <a:ext cx="745066" cy="694266"/>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744131" y="1713736"/>
            <a:ext cx="745066"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12799" y="3085335"/>
            <a:ext cx="745066"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2709334" y="215900"/>
            <a:ext cx="25400" cy="4745567"/>
          </a:xfrm>
          <a:prstGeom prst="line">
            <a:avLst/>
          </a:prstGeom>
          <a:ln>
            <a:solidFill>
              <a:schemeClr val="accent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307667" y="215900"/>
            <a:ext cx="50800" cy="474556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849031" y="697736"/>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Application Framework</a:t>
            </a:r>
            <a:endParaRPr lang="en-US" dirty="0">
              <a:solidFill>
                <a:srgbClr val="FFFFFF"/>
              </a:solidFill>
            </a:endParaRPr>
          </a:p>
        </p:txBody>
      </p:sp>
      <p:sp>
        <p:nvSpPr>
          <p:cNvPr id="15" name="Rectangle 14"/>
          <p:cNvSpPr/>
          <p:nvPr/>
        </p:nvSpPr>
        <p:spPr>
          <a:xfrm>
            <a:off x="2849031" y="1739137"/>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Runtime Platform</a:t>
            </a:r>
            <a:endParaRPr lang="en-US" dirty="0">
              <a:solidFill>
                <a:srgbClr val="FFFFFF"/>
              </a:solidFill>
            </a:endParaRPr>
          </a:p>
        </p:txBody>
      </p:sp>
      <p:sp>
        <p:nvSpPr>
          <p:cNvPr id="16" name="Rectangle 15"/>
          <p:cNvSpPr/>
          <p:nvPr/>
        </p:nvSpPr>
        <p:spPr>
          <a:xfrm>
            <a:off x="2849031" y="2738202"/>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Infrastructure Automation</a:t>
            </a:r>
            <a:endParaRPr lang="en-US" dirty="0">
              <a:solidFill>
                <a:srgbClr val="FFFFFF"/>
              </a:solidFill>
            </a:endParaRPr>
          </a:p>
        </p:txBody>
      </p:sp>
      <p:sp>
        <p:nvSpPr>
          <p:cNvPr id="17" name="Rectangle 16"/>
          <p:cNvSpPr/>
          <p:nvPr/>
        </p:nvSpPr>
        <p:spPr>
          <a:xfrm>
            <a:off x="2849031" y="3779601"/>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rPr>
              <a:t>Infrastructure</a:t>
            </a:r>
            <a:endParaRPr lang="en-US" dirty="0">
              <a:solidFill>
                <a:srgbClr val="FFFFFF"/>
              </a:solidFill>
            </a:endParaRPr>
          </a:p>
        </p:txBody>
      </p:sp>
      <p:cxnSp>
        <p:nvCxnSpPr>
          <p:cNvPr id="26" name="Straight Arrow Connector 25"/>
          <p:cNvCxnSpPr/>
          <p:nvPr/>
        </p:nvCxnSpPr>
        <p:spPr>
          <a:xfrm>
            <a:off x="3115736" y="1417402"/>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115740" y="2441868"/>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115740" y="3483267"/>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400799" y="697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374466" y="697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400799" y="1713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6400799" y="2738202"/>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6400799"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7374466"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255000"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8" name="Picture 37" descr="Screen Shot 2015-09-27 at 9.16.0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04223" y="3940405"/>
            <a:ext cx="497417" cy="533462"/>
          </a:xfrm>
          <a:prstGeom prst="rect">
            <a:avLst/>
          </a:prstGeom>
        </p:spPr>
      </p:pic>
      <p:pic>
        <p:nvPicPr>
          <p:cNvPr id="39" name="Picture 38" descr="Screen Shot 2015-09-27 at 9.15.56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90882" y="3955284"/>
            <a:ext cx="518583" cy="518583"/>
          </a:xfrm>
          <a:prstGeom prst="rect">
            <a:avLst/>
          </a:prstGeom>
        </p:spPr>
      </p:pic>
      <p:pic>
        <p:nvPicPr>
          <p:cNvPr id="40" name="Picture 39" descr="Screen Shot 2015-09-27 at 9.15.51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81769" y="3896017"/>
            <a:ext cx="664096" cy="577850"/>
          </a:xfrm>
          <a:prstGeom prst="rect">
            <a:avLst/>
          </a:prstGeom>
        </p:spPr>
      </p:pic>
      <p:pic>
        <p:nvPicPr>
          <p:cNvPr id="41" name="Picture 40" descr="Screen Shot 2015-09-27 at 9.15.47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81769" y="2738202"/>
            <a:ext cx="647700" cy="598632"/>
          </a:xfrm>
          <a:prstGeom prst="rect">
            <a:avLst/>
          </a:prstGeom>
        </p:spPr>
      </p:pic>
      <p:pic>
        <p:nvPicPr>
          <p:cNvPr id="42" name="Picture 41" descr="Screen Shot 2015-09-27 at 9.15.35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9132" y="850136"/>
            <a:ext cx="550333" cy="469136"/>
          </a:xfrm>
          <a:prstGeom prst="rect">
            <a:avLst/>
          </a:prstGeom>
        </p:spPr>
      </p:pic>
      <p:pic>
        <p:nvPicPr>
          <p:cNvPr id="43" name="Picture 42" descr="Screen Shot 2015-09-27 at 9.15.31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481769" y="777405"/>
            <a:ext cx="605085" cy="541867"/>
          </a:xfrm>
          <a:prstGeom prst="rect">
            <a:avLst/>
          </a:prstGeom>
        </p:spPr>
      </p:pic>
      <p:pic>
        <p:nvPicPr>
          <p:cNvPr id="44" name="Picture 43" descr="Screen Shot 2015-09-27 at 9.15.41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63143" y="1739137"/>
            <a:ext cx="623711" cy="577850"/>
          </a:xfrm>
          <a:prstGeom prst="rect">
            <a:avLst/>
          </a:prstGeom>
        </p:spPr>
      </p:pic>
      <p:pic>
        <p:nvPicPr>
          <p:cNvPr id="46" name="Picture 45" descr="clipart_of_17592_sm_2.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44131" y="1713736"/>
            <a:ext cx="745066" cy="706032"/>
          </a:xfrm>
          <a:prstGeom prst="rect">
            <a:avLst/>
          </a:prstGeom>
        </p:spPr>
      </p:pic>
      <p:pic>
        <p:nvPicPr>
          <p:cNvPr id="47" name="Picture 46" descr="clipart_of_17592_sm_2.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2799" y="3085335"/>
            <a:ext cx="745066" cy="706032"/>
          </a:xfrm>
          <a:prstGeom prst="rect">
            <a:avLst/>
          </a:prstGeom>
        </p:spPr>
      </p:pic>
      <p:pic>
        <p:nvPicPr>
          <p:cNvPr id="48" name="Picture 47" descr="clipart_of_11154_sm_2.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2799" y="699469"/>
            <a:ext cx="745066" cy="692533"/>
          </a:xfrm>
          <a:prstGeom prst="rect">
            <a:avLst/>
          </a:prstGeom>
        </p:spPr>
      </p:pic>
      <p:pic>
        <p:nvPicPr>
          <p:cNvPr id="49" name="Picture 48" descr="clipart_of_11154_sm_2.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2799" y="1713736"/>
            <a:ext cx="745066" cy="692533"/>
          </a:xfrm>
          <a:prstGeom prst="rect">
            <a:avLst/>
          </a:prstGeom>
        </p:spPr>
      </p:pic>
      <p:sp>
        <p:nvSpPr>
          <p:cNvPr id="50" name="TextBox 49"/>
          <p:cNvSpPr txBox="1"/>
          <p:nvPr/>
        </p:nvSpPr>
        <p:spPr>
          <a:xfrm>
            <a:off x="3387466" y="1431360"/>
            <a:ext cx="1546091" cy="246221"/>
          </a:xfrm>
          <a:prstGeom prst="rect">
            <a:avLst/>
          </a:prstGeom>
          <a:noFill/>
        </p:spPr>
        <p:txBody>
          <a:bodyPr wrap="none" rtlCol="0">
            <a:spAutoFit/>
          </a:bodyPr>
          <a:lstStyle/>
          <a:p>
            <a:r>
              <a:rPr lang="en-US" sz="1000" dirty="0" smtClean="0">
                <a:solidFill>
                  <a:srgbClr val="FFFFFF"/>
                </a:solidFill>
              </a:rPr>
              <a:t>Contract: 12 Factor App</a:t>
            </a:r>
            <a:endParaRPr lang="en-US" sz="1000" dirty="0">
              <a:solidFill>
                <a:srgbClr val="FFFFFF"/>
              </a:solidFill>
            </a:endParaRPr>
          </a:p>
        </p:txBody>
      </p:sp>
      <p:sp>
        <p:nvSpPr>
          <p:cNvPr id="51" name="TextBox 50"/>
          <p:cNvSpPr txBox="1"/>
          <p:nvPr/>
        </p:nvSpPr>
        <p:spPr>
          <a:xfrm>
            <a:off x="3387466" y="2463605"/>
            <a:ext cx="1610149" cy="246221"/>
          </a:xfrm>
          <a:prstGeom prst="rect">
            <a:avLst/>
          </a:prstGeom>
          <a:noFill/>
        </p:spPr>
        <p:txBody>
          <a:bodyPr wrap="none" rtlCol="0">
            <a:spAutoFit/>
          </a:bodyPr>
          <a:lstStyle/>
          <a:p>
            <a:r>
              <a:rPr lang="en-US" sz="1000" dirty="0" smtClean="0">
                <a:solidFill>
                  <a:srgbClr val="FFFFFF"/>
                </a:solidFill>
              </a:rPr>
              <a:t>Contract: BOSH Release</a:t>
            </a:r>
            <a:endParaRPr lang="en-US" sz="1000" dirty="0">
              <a:solidFill>
                <a:srgbClr val="FFFFFF"/>
              </a:solidFill>
            </a:endParaRPr>
          </a:p>
        </p:txBody>
      </p:sp>
      <p:sp>
        <p:nvSpPr>
          <p:cNvPr id="52" name="TextBox 51"/>
          <p:cNvSpPr txBox="1"/>
          <p:nvPr/>
        </p:nvSpPr>
        <p:spPr>
          <a:xfrm>
            <a:off x="3387466" y="3499837"/>
            <a:ext cx="2123423" cy="246221"/>
          </a:xfrm>
          <a:prstGeom prst="rect">
            <a:avLst/>
          </a:prstGeom>
          <a:noFill/>
        </p:spPr>
        <p:txBody>
          <a:bodyPr wrap="none" rtlCol="0">
            <a:spAutoFit/>
          </a:bodyPr>
          <a:lstStyle/>
          <a:p>
            <a:r>
              <a:rPr lang="en-US" sz="1000" dirty="0" smtClean="0">
                <a:solidFill>
                  <a:srgbClr val="FFFFFF"/>
                </a:solidFill>
              </a:rPr>
              <a:t>Contract: Cloud Provider Interface</a:t>
            </a:r>
            <a:endParaRPr lang="en-US" sz="1000" dirty="0">
              <a:solidFill>
                <a:srgbClr val="FFFFFF"/>
              </a:solidFill>
            </a:endParaRPr>
          </a:p>
        </p:txBody>
      </p:sp>
      <p:sp>
        <p:nvSpPr>
          <p:cNvPr id="54" name="TextBox 53"/>
          <p:cNvSpPr txBox="1"/>
          <p:nvPr/>
        </p:nvSpPr>
        <p:spPr>
          <a:xfrm>
            <a:off x="882133" y="1417402"/>
            <a:ext cx="415498" cy="246221"/>
          </a:xfrm>
          <a:prstGeom prst="rect">
            <a:avLst/>
          </a:prstGeom>
          <a:noFill/>
        </p:spPr>
        <p:txBody>
          <a:bodyPr wrap="none" rtlCol="0">
            <a:spAutoFit/>
          </a:bodyPr>
          <a:lstStyle/>
          <a:p>
            <a:r>
              <a:rPr lang="en-US" sz="1000" dirty="0" smtClean="0">
                <a:solidFill>
                  <a:srgbClr val="FFFFFF"/>
                </a:solidFill>
              </a:rPr>
              <a:t>Dev</a:t>
            </a:r>
            <a:endParaRPr lang="en-US" sz="1000" dirty="0">
              <a:solidFill>
                <a:srgbClr val="FFFFFF"/>
              </a:solidFill>
            </a:endParaRPr>
          </a:p>
        </p:txBody>
      </p:sp>
      <p:sp>
        <p:nvSpPr>
          <p:cNvPr id="55" name="TextBox 54"/>
          <p:cNvSpPr txBox="1"/>
          <p:nvPr/>
        </p:nvSpPr>
        <p:spPr>
          <a:xfrm>
            <a:off x="882133" y="2441868"/>
            <a:ext cx="415498" cy="246221"/>
          </a:xfrm>
          <a:prstGeom prst="rect">
            <a:avLst/>
          </a:prstGeom>
          <a:noFill/>
        </p:spPr>
        <p:txBody>
          <a:bodyPr wrap="none" rtlCol="0">
            <a:spAutoFit/>
          </a:bodyPr>
          <a:lstStyle/>
          <a:p>
            <a:r>
              <a:rPr lang="en-US" sz="1000" dirty="0" smtClean="0">
                <a:solidFill>
                  <a:srgbClr val="FFFFFF"/>
                </a:solidFill>
              </a:rPr>
              <a:t>Dev</a:t>
            </a:r>
            <a:endParaRPr lang="en-US" sz="1000" dirty="0">
              <a:solidFill>
                <a:srgbClr val="FFFFFF"/>
              </a:solidFill>
            </a:endParaRPr>
          </a:p>
        </p:txBody>
      </p:sp>
      <p:sp>
        <p:nvSpPr>
          <p:cNvPr id="56" name="TextBox 55"/>
          <p:cNvSpPr txBox="1"/>
          <p:nvPr/>
        </p:nvSpPr>
        <p:spPr>
          <a:xfrm>
            <a:off x="1881199" y="2475734"/>
            <a:ext cx="569449" cy="246221"/>
          </a:xfrm>
          <a:prstGeom prst="rect">
            <a:avLst/>
          </a:prstGeom>
          <a:noFill/>
        </p:spPr>
        <p:txBody>
          <a:bodyPr wrap="none" rtlCol="0">
            <a:spAutoFit/>
          </a:bodyPr>
          <a:lstStyle/>
          <a:p>
            <a:r>
              <a:rPr lang="en-US" sz="1000" dirty="0" smtClean="0">
                <a:solidFill>
                  <a:srgbClr val="FFFFFF"/>
                </a:solidFill>
              </a:rPr>
              <a:t>IT Ops</a:t>
            </a:r>
            <a:endParaRPr lang="en-US" sz="1000" dirty="0">
              <a:solidFill>
                <a:srgbClr val="FFFFFF"/>
              </a:solidFill>
            </a:endParaRPr>
          </a:p>
        </p:txBody>
      </p:sp>
      <p:sp>
        <p:nvSpPr>
          <p:cNvPr id="57" name="TextBox 56"/>
          <p:cNvSpPr txBox="1"/>
          <p:nvPr/>
        </p:nvSpPr>
        <p:spPr>
          <a:xfrm>
            <a:off x="949867" y="3896017"/>
            <a:ext cx="569449" cy="246221"/>
          </a:xfrm>
          <a:prstGeom prst="rect">
            <a:avLst/>
          </a:prstGeom>
          <a:noFill/>
        </p:spPr>
        <p:txBody>
          <a:bodyPr wrap="none" rtlCol="0">
            <a:spAutoFit/>
          </a:bodyPr>
          <a:lstStyle/>
          <a:p>
            <a:r>
              <a:rPr lang="en-US" sz="1000" dirty="0" smtClean="0">
                <a:solidFill>
                  <a:srgbClr val="FFFFFF"/>
                </a:solidFill>
              </a:rPr>
              <a:t>IT Ops</a:t>
            </a:r>
            <a:endParaRPr lang="en-US" sz="1000" dirty="0">
              <a:solidFill>
                <a:srgbClr val="FFFFFF"/>
              </a:solidFill>
            </a:endParaRPr>
          </a:p>
        </p:txBody>
      </p:sp>
      <p:sp>
        <p:nvSpPr>
          <p:cNvPr id="58" name="TextBox 57"/>
          <p:cNvSpPr txBox="1"/>
          <p:nvPr/>
        </p:nvSpPr>
        <p:spPr>
          <a:xfrm>
            <a:off x="6349999" y="1405960"/>
            <a:ext cx="926055" cy="246221"/>
          </a:xfrm>
          <a:prstGeom prst="rect">
            <a:avLst/>
          </a:prstGeom>
          <a:noFill/>
        </p:spPr>
        <p:txBody>
          <a:bodyPr wrap="none" rtlCol="0">
            <a:spAutoFit/>
          </a:bodyPr>
          <a:lstStyle/>
          <a:p>
            <a:r>
              <a:rPr lang="en-US" sz="1000" dirty="0" smtClean="0">
                <a:solidFill>
                  <a:srgbClr val="FFFFFF"/>
                </a:solidFill>
              </a:rPr>
              <a:t>Spring Cloud</a:t>
            </a:r>
            <a:endParaRPr lang="en-US" sz="1000" dirty="0">
              <a:solidFill>
                <a:srgbClr val="FFFFFF"/>
              </a:solidFill>
            </a:endParaRPr>
          </a:p>
        </p:txBody>
      </p:sp>
      <p:sp>
        <p:nvSpPr>
          <p:cNvPr id="59" name="TextBox 58"/>
          <p:cNvSpPr txBox="1"/>
          <p:nvPr/>
        </p:nvSpPr>
        <p:spPr>
          <a:xfrm>
            <a:off x="7328945" y="1392002"/>
            <a:ext cx="926055" cy="246221"/>
          </a:xfrm>
          <a:prstGeom prst="rect">
            <a:avLst/>
          </a:prstGeom>
          <a:noFill/>
        </p:spPr>
        <p:txBody>
          <a:bodyPr wrap="none" rtlCol="0">
            <a:spAutoFit/>
          </a:bodyPr>
          <a:lstStyle/>
          <a:p>
            <a:r>
              <a:rPr lang="en-US" sz="1000" dirty="0" smtClean="0">
                <a:solidFill>
                  <a:srgbClr val="FFFFFF"/>
                </a:solidFill>
              </a:rPr>
              <a:t>Spring Cloud</a:t>
            </a:r>
            <a:endParaRPr lang="en-US" sz="1000" dirty="0">
              <a:solidFill>
                <a:srgbClr val="FFFFFF"/>
              </a:solidFill>
            </a:endParaRPr>
          </a:p>
        </p:txBody>
      </p:sp>
      <p:sp>
        <p:nvSpPr>
          <p:cNvPr id="60" name="TextBox 59"/>
          <p:cNvSpPr txBox="1"/>
          <p:nvPr/>
        </p:nvSpPr>
        <p:spPr>
          <a:xfrm>
            <a:off x="6323295" y="2450332"/>
            <a:ext cx="1031051" cy="246221"/>
          </a:xfrm>
          <a:prstGeom prst="rect">
            <a:avLst/>
          </a:prstGeom>
          <a:noFill/>
        </p:spPr>
        <p:txBody>
          <a:bodyPr wrap="none" rtlCol="0">
            <a:spAutoFit/>
          </a:bodyPr>
          <a:lstStyle/>
          <a:p>
            <a:r>
              <a:rPr lang="en-US" sz="1000" dirty="0" smtClean="0">
                <a:solidFill>
                  <a:srgbClr val="FFFFFF"/>
                </a:solidFill>
              </a:rPr>
              <a:t>Cloud Foundry</a:t>
            </a:r>
            <a:endParaRPr lang="en-US" sz="1000" dirty="0">
              <a:solidFill>
                <a:srgbClr val="FFFFFF"/>
              </a:solidFill>
            </a:endParaRPr>
          </a:p>
        </p:txBody>
      </p:sp>
      <p:sp>
        <p:nvSpPr>
          <p:cNvPr id="61" name="TextBox 60"/>
          <p:cNvSpPr txBox="1"/>
          <p:nvPr/>
        </p:nvSpPr>
        <p:spPr>
          <a:xfrm>
            <a:off x="6355280" y="3437959"/>
            <a:ext cx="548097" cy="246221"/>
          </a:xfrm>
          <a:prstGeom prst="rect">
            <a:avLst/>
          </a:prstGeom>
          <a:noFill/>
        </p:spPr>
        <p:txBody>
          <a:bodyPr wrap="none" rtlCol="0">
            <a:spAutoFit/>
          </a:bodyPr>
          <a:lstStyle/>
          <a:p>
            <a:r>
              <a:rPr lang="en-US" sz="1000" dirty="0" smtClean="0">
                <a:solidFill>
                  <a:srgbClr val="FFFFFF"/>
                </a:solidFill>
              </a:rPr>
              <a:t>BOSH</a:t>
            </a:r>
            <a:endParaRPr lang="en-US" sz="1000" dirty="0">
              <a:solidFill>
                <a:srgbClr val="FFFFFF"/>
              </a:solidFill>
            </a:endParaRPr>
          </a:p>
        </p:txBody>
      </p:sp>
      <p:sp>
        <p:nvSpPr>
          <p:cNvPr id="65" name="TextBox 64"/>
          <p:cNvSpPr txBox="1"/>
          <p:nvPr/>
        </p:nvSpPr>
        <p:spPr>
          <a:xfrm>
            <a:off x="6397612" y="4490531"/>
            <a:ext cx="2597176" cy="246221"/>
          </a:xfrm>
          <a:prstGeom prst="rect">
            <a:avLst/>
          </a:prstGeom>
          <a:noFill/>
        </p:spPr>
        <p:txBody>
          <a:bodyPr wrap="square" rtlCol="0">
            <a:spAutoFit/>
          </a:bodyPr>
          <a:lstStyle/>
          <a:p>
            <a:r>
              <a:rPr lang="en-US" sz="1000" dirty="0" smtClean="0">
                <a:solidFill>
                  <a:srgbClr val="FFFFFF"/>
                </a:solidFill>
              </a:rPr>
              <a:t>   AWS                 VMWare        OpenStack</a:t>
            </a:r>
            <a:endParaRPr lang="en-US" sz="1000" dirty="0">
              <a:solidFill>
                <a:srgbClr val="FFFFFF"/>
              </a:solidFill>
            </a:endParaRPr>
          </a:p>
        </p:txBody>
      </p:sp>
    </p:spTree>
    <p:extLst>
      <p:ext uri="{BB962C8B-B14F-4D97-AF65-F5344CB8AC3E}">
        <p14:creationId xmlns:p14="http://schemas.microsoft.com/office/powerpoint/2010/main" val="1188971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1331" y="-838090"/>
            <a:ext cx="2860182" cy="1917236"/>
          </a:xfrm>
          <a:prstGeom prst="rect">
            <a:avLst/>
          </a:prstGeom>
        </p:spPr>
      </p:pic>
      <p:sp>
        <p:nvSpPr>
          <p:cNvPr id="7" name="Rectangle 6"/>
          <p:cNvSpPr/>
          <p:nvPr/>
        </p:nvSpPr>
        <p:spPr>
          <a:xfrm>
            <a:off x="553013" y="1338643"/>
            <a:ext cx="8032646" cy="922535"/>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4" name="Rectangle 13"/>
          <p:cNvSpPr/>
          <p:nvPr/>
        </p:nvSpPr>
        <p:spPr>
          <a:xfrm>
            <a:off x="768491" y="1538009"/>
            <a:ext cx="1740871" cy="400110"/>
          </a:xfrm>
          <a:prstGeom prst="rect">
            <a:avLst/>
          </a:prstGeom>
        </p:spPr>
        <p:txBody>
          <a:bodyPr wrap="square">
            <a:spAutoFit/>
          </a:bodyPr>
          <a:lstStyle/>
          <a:p>
            <a:r>
              <a:rPr lang="en-US" sz="2000" dirty="0" smtClean="0">
                <a:solidFill>
                  <a:srgbClr val="FFFFFF"/>
                </a:solidFill>
                <a:latin typeface="Roboto Light"/>
                <a:cs typeface="Roboto Light"/>
              </a:rPr>
              <a:t>Spring</a:t>
            </a:r>
            <a:endParaRPr lang="en-US" sz="2000" dirty="0">
              <a:solidFill>
                <a:srgbClr val="FFFFFF"/>
              </a:solidFill>
              <a:latin typeface="Roboto Light"/>
              <a:cs typeface="Roboto Light"/>
            </a:endParaRPr>
          </a:p>
        </p:txBody>
      </p:sp>
      <p:sp>
        <p:nvSpPr>
          <p:cNvPr id="15" name="Rectangle 14"/>
          <p:cNvSpPr/>
          <p:nvPr/>
        </p:nvSpPr>
        <p:spPr>
          <a:xfrm>
            <a:off x="660348" y="3834137"/>
            <a:ext cx="2069946" cy="400110"/>
          </a:xfrm>
          <a:prstGeom prst="rect">
            <a:avLst/>
          </a:prstGeom>
        </p:spPr>
        <p:txBody>
          <a:bodyPr wrap="square">
            <a:spAutoFit/>
          </a:bodyPr>
          <a:lstStyle/>
          <a:p>
            <a:r>
              <a:rPr lang="en-US" sz="2000" dirty="0" smtClean="0">
                <a:solidFill>
                  <a:srgbClr val="FFFFFF"/>
                </a:solidFill>
                <a:latin typeface="Roboto Light"/>
                <a:cs typeface="Roboto Light"/>
              </a:rPr>
              <a:t>Spring Cloud</a:t>
            </a:r>
            <a:endParaRPr lang="en-US" sz="2000" dirty="0">
              <a:solidFill>
                <a:srgbClr val="FFFFFF"/>
              </a:solidFill>
              <a:latin typeface="Roboto Light"/>
              <a:cs typeface="Roboto Light"/>
            </a:endParaRPr>
          </a:p>
        </p:txBody>
      </p:sp>
      <p:sp>
        <p:nvSpPr>
          <p:cNvPr id="16" name="Rectangle 15"/>
          <p:cNvSpPr/>
          <p:nvPr/>
        </p:nvSpPr>
        <p:spPr>
          <a:xfrm>
            <a:off x="727188" y="2632754"/>
            <a:ext cx="1607191" cy="400110"/>
          </a:xfrm>
          <a:prstGeom prst="rect">
            <a:avLst/>
          </a:prstGeom>
        </p:spPr>
        <p:txBody>
          <a:bodyPr wrap="square">
            <a:spAutoFit/>
          </a:bodyPr>
          <a:lstStyle/>
          <a:p>
            <a:r>
              <a:rPr lang="en-US" sz="2000" dirty="0" smtClean="0">
                <a:solidFill>
                  <a:srgbClr val="FFFFFF"/>
                </a:solidFill>
                <a:latin typeface="Roboto Light"/>
                <a:cs typeface="Roboto Light"/>
              </a:rPr>
              <a:t>Spring Boot</a:t>
            </a:r>
            <a:endParaRPr lang="en-US" sz="2000" dirty="0">
              <a:solidFill>
                <a:srgbClr val="FFFFFF"/>
              </a:solidFill>
              <a:latin typeface="Roboto Light"/>
              <a:cs typeface="Roboto Light"/>
            </a:endParaRPr>
          </a:p>
        </p:txBody>
      </p:sp>
      <p:sp>
        <p:nvSpPr>
          <p:cNvPr id="17" name="Rectangle 16"/>
          <p:cNvSpPr/>
          <p:nvPr/>
        </p:nvSpPr>
        <p:spPr>
          <a:xfrm>
            <a:off x="3815586" y="1608569"/>
            <a:ext cx="4607525" cy="400110"/>
          </a:xfrm>
          <a:prstGeom prst="rect">
            <a:avLst/>
          </a:prstGeom>
        </p:spPr>
        <p:txBody>
          <a:bodyPr wrap="square">
            <a:spAutoFit/>
          </a:bodyPr>
          <a:lstStyle/>
          <a:p>
            <a:pPr algn="r"/>
            <a:r>
              <a:rPr lang="en-US" sz="2000" dirty="0">
                <a:solidFill>
                  <a:srgbClr val="FFFFFF"/>
                </a:solidFill>
                <a:latin typeface="Roboto Light"/>
                <a:cs typeface="Roboto Light"/>
              </a:rPr>
              <a:t>Leader in Enterprise Java</a:t>
            </a:r>
          </a:p>
        </p:txBody>
      </p:sp>
      <p:sp>
        <p:nvSpPr>
          <p:cNvPr id="27" name="Rectangle 26"/>
          <p:cNvSpPr/>
          <p:nvPr/>
        </p:nvSpPr>
        <p:spPr>
          <a:xfrm>
            <a:off x="563708" y="2431541"/>
            <a:ext cx="8032646" cy="922535"/>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8" name="Rectangle 27"/>
          <p:cNvSpPr/>
          <p:nvPr/>
        </p:nvSpPr>
        <p:spPr>
          <a:xfrm>
            <a:off x="563708" y="3510518"/>
            <a:ext cx="8032646" cy="1044959"/>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32" name="Rectangle 31"/>
          <p:cNvSpPr/>
          <p:nvPr/>
        </p:nvSpPr>
        <p:spPr>
          <a:xfrm>
            <a:off x="553014" y="771369"/>
            <a:ext cx="7925312" cy="307777"/>
          </a:xfrm>
          <a:prstGeom prst="rect">
            <a:avLst/>
          </a:prstGeom>
        </p:spPr>
        <p:txBody>
          <a:bodyPr wrap="square">
            <a:spAutoFit/>
          </a:bodyPr>
          <a:lstStyle/>
          <a:p>
            <a:pPr algn="ctr"/>
            <a:r>
              <a:rPr lang="en-US" dirty="0" smtClean="0">
                <a:solidFill>
                  <a:srgbClr val="FFFFFF"/>
                </a:solidFill>
                <a:latin typeface="Roboto Light"/>
                <a:cs typeface="Roboto Light"/>
              </a:rPr>
              <a:t>Cloud native application patters need a modern design paradigm</a:t>
            </a:r>
            <a:endParaRPr lang="en-US" dirty="0">
              <a:solidFill>
                <a:srgbClr val="FFFFFF"/>
              </a:solidFill>
              <a:latin typeface="Roboto Light"/>
              <a:cs typeface="Roboto Light"/>
            </a:endParaRPr>
          </a:p>
        </p:txBody>
      </p:sp>
      <p:sp>
        <p:nvSpPr>
          <p:cNvPr id="34" name="Rectangle 33"/>
          <p:cNvSpPr/>
          <p:nvPr/>
        </p:nvSpPr>
        <p:spPr>
          <a:xfrm>
            <a:off x="553014" y="26003"/>
            <a:ext cx="8360266" cy="646331"/>
          </a:xfrm>
          <a:prstGeom prst="rect">
            <a:avLst/>
          </a:prstGeom>
        </p:spPr>
        <p:txBody>
          <a:bodyPr wrap="square">
            <a:spAutoFit/>
          </a:bodyPr>
          <a:lstStyle/>
          <a:p>
            <a:pPr algn="ctr"/>
            <a:r>
              <a:rPr lang="en-US" sz="3600" dirty="0" smtClean="0">
                <a:solidFill>
                  <a:srgbClr val="FFFFFF"/>
                </a:solidFill>
                <a:latin typeface="Roboto Light"/>
                <a:cs typeface="Roboto Light"/>
              </a:rPr>
              <a:t>Application Framework</a:t>
            </a:r>
            <a:endParaRPr lang="en-US" sz="3600" dirty="0">
              <a:solidFill>
                <a:srgbClr val="FFFFFF"/>
              </a:solidFill>
              <a:latin typeface="Roboto Light"/>
              <a:cs typeface="Roboto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9699" y="3678840"/>
            <a:ext cx="803539" cy="80353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09362" y="2519231"/>
            <a:ext cx="672813" cy="67281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19984" y="1538009"/>
            <a:ext cx="1356729" cy="457080"/>
          </a:xfrm>
          <a:prstGeom prst="rect">
            <a:avLst/>
          </a:prstGeom>
        </p:spPr>
      </p:pic>
      <p:sp>
        <p:nvSpPr>
          <p:cNvPr id="18" name="Rectangle 17"/>
          <p:cNvSpPr/>
          <p:nvPr/>
        </p:nvSpPr>
        <p:spPr>
          <a:xfrm>
            <a:off x="3815586" y="2677045"/>
            <a:ext cx="4607525" cy="400110"/>
          </a:xfrm>
          <a:prstGeom prst="rect">
            <a:avLst/>
          </a:prstGeom>
        </p:spPr>
        <p:txBody>
          <a:bodyPr wrap="square">
            <a:spAutoFit/>
          </a:bodyPr>
          <a:lstStyle/>
          <a:p>
            <a:pPr algn="r"/>
            <a:r>
              <a:rPr lang="en-US" sz="2000" dirty="0">
                <a:solidFill>
                  <a:srgbClr val="FFFFFF"/>
                </a:solidFill>
                <a:latin typeface="Roboto Light"/>
                <a:cs typeface="Roboto Light"/>
              </a:rPr>
              <a:t>Productivity Accelerator</a:t>
            </a:r>
          </a:p>
        </p:txBody>
      </p:sp>
      <p:sp>
        <p:nvSpPr>
          <p:cNvPr id="19" name="Rectangle 18"/>
          <p:cNvSpPr/>
          <p:nvPr/>
        </p:nvSpPr>
        <p:spPr>
          <a:xfrm>
            <a:off x="3870801" y="3813302"/>
            <a:ext cx="4607525" cy="400110"/>
          </a:xfrm>
          <a:prstGeom prst="rect">
            <a:avLst/>
          </a:prstGeom>
        </p:spPr>
        <p:txBody>
          <a:bodyPr wrap="square">
            <a:spAutoFit/>
          </a:bodyPr>
          <a:lstStyle/>
          <a:p>
            <a:pPr algn="r"/>
            <a:r>
              <a:rPr lang="en-US" sz="2000" dirty="0">
                <a:solidFill>
                  <a:srgbClr val="FFFFFF"/>
                </a:solidFill>
                <a:latin typeface="Roboto Light"/>
                <a:cs typeface="Roboto Light"/>
              </a:rPr>
              <a:t>Anti-Fragility Made Easy</a:t>
            </a:r>
          </a:p>
        </p:txBody>
      </p:sp>
    </p:spTree>
    <p:extLst>
      <p:ext uri="{BB962C8B-B14F-4D97-AF65-F5344CB8AC3E}">
        <p14:creationId xmlns:p14="http://schemas.microsoft.com/office/powerpoint/2010/main" val="126353293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Pivotal_PPT_Template_16x9_internal_02_2014-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lIns="0" tIns="0" rIns="0" bIns="0" anchor="t" anchorCtr="0"/>
      <a:lstStyle>
        <a:defPPr>
          <a:defRPr smtClean="0"/>
        </a:defPPr>
      </a:lstStyle>
    </a:txDef>
  </a:objectDefaults>
  <a:extraClrSchemeLst/>
</a:theme>
</file>

<file path=ppt/theme/theme3.xml><?xml version="1.0" encoding="utf-8"?>
<a:theme xmlns:a="http://schemas.openxmlformats.org/drawingml/2006/main"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84703</TotalTime>
  <Words>4526</Words>
  <Application>Microsoft Macintosh PowerPoint</Application>
  <PresentationFormat>On-screen Show (16:9)</PresentationFormat>
  <Paragraphs>876</Paragraphs>
  <Slides>68</Slides>
  <Notes>43</Notes>
  <HiddenSlides>0</HiddenSlides>
  <MMClips>0</MMClips>
  <ScaleCrop>false</ScaleCrop>
  <HeadingPairs>
    <vt:vector size="4" baseType="variant">
      <vt:variant>
        <vt:lpstr>Theme</vt:lpstr>
      </vt:variant>
      <vt:variant>
        <vt:i4>3</vt:i4>
      </vt:variant>
      <vt:variant>
        <vt:lpstr>Slide Titles</vt:lpstr>
      </vt:variant>
      <vt:variant>
        <vt:i4>68</vt:i4>
      </vt:variant>
    </vt:vector>
  </HeadingPairs>
  <TitlesOfParts>
    <vt:vector size="71" baseType="lpstr">
      <vt:lpstr>Pivotal_interim_040113_template_</vt:lpstr>
      <vt:lpstr>2_Pivotal_PPT_Template_16x9_internal_02_2014-4</vt:lpstr>
      <vt:lpstr>Pivotal_PPT_Template_16x9_external_04_2014</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Spring Cloud Services for PCF</vt:lpstr>
      <vt:lpstr>Developer Enabling Self Service Workflows</vt:lpstr>
      <vt:lpstr>PCF Technical Overview</vt:lpstr>
      <vt:lpstr>Key Capabilities</vt:lpstr>
      <vt:lpstr>PowerPoint Presentation</vt:lpstr>
      <vt:lpstr>Native Data Services</vt:lpstr>
      <vt:lpstr>Application Lifecycle Management Services </vt:lpstr>
      <vt:lpstr>Operations Services </vt:lpstr>
      <vt:lpstr>Mobile Services</vt:lpstr>
      <vt:lpstr>Noteworthy Beta Services</vt:lpstr>
      <vt:lpstr>Noteworthy Alpha(Private Access) Services</vt:lpstr>
      <vt:lpstr>Pivotal CF Architecture</vt:lpstr>
      <vt:lpstr>Deployment</vt:lpstr>
      <vt:lpstr>Application Deployment Overview</vt:lpstr>
      <vt:lpstr>Deploying an Application</vt:lpstr>
      <vt:lpstr>Creating and Binding a Service</vt:lpstr>
      <vt:lpstr>Stage an Application</vt:lpstr>
      <vt:lpstr>Managed Services</vt:lpstr>
      <vt:lpstr>Managed Services</vt:lpstr>
      <vt:lpstr>Health Management</vt:lpstr>
      <vt:lpstr>Multiple Availability Zones for HA requirements</vt:lpstr>
      <vt:lpstr>Application Instances and Availability Zones</vt:lpstr>
      <vt:lpstr>Failed Application Instances Replaced</vt:lpstr>
      <vt:lpstr>Monitoring CF Components</vt:lpstr>
      <vt:lpstr>Monitoring Processes (Elastic Runtime Example)</vt:lpstr>
      <vt:lpstr>Monitoring VMs (Elastic Runtime Example)</vt:lpstr>
      <vt:lpstr>Log Aggregation</vt:lpstr>
      <vt:lpstr>Isolation</vt:lpstr>
      <vt:lpstr>Multiple Networks to Safeguard Infrastructure</vt:lpstr>
      <vt:lpstr>Container Isolation</vt:lpstr>
      <vt:lpstr>Container Isolation</vt:lpstr>
      <vt:lpstr>Organizations</vt:lpstr>
      <vt:lpstr>Spaces</vt:lpstr>
      <vt:lpstr>Security </vt:lpstr>
      <vt:lpstr>System Boundaries</vt:lpstr>
      <vt:lpstr>API Access</vt:lpstr>
      <vt:lpstr>Application Access</vt:lpstr>
      <vt:lpstr>External Load Balancer</vt:lpstr>
      <vt:lpstr>Service Access</vt:lpstr>
      <vt:lpstr>Service Access</vt:lpstr>
      <vt:lpstr>Security Groups – A Layered Approach</vt:lpstr>
      <vt:lpstr>Security Groups – Highlights</vt:lpstr>
      <vt:lpstr>Security Group - Example</vt:lpstr>
      <vt:lpstr>End-User Identity</vt:lpstr>
      <vt:lpstr>Operator Identity</vt:lpstr>
      <vt:lpstr>Operator Identity</vt:lpstr>
      <vt:lpstr>Operation Manager Behind the Scenes</vt:lpstr>
      <vt:lpstr>Operation Manager: Behind the Scenes (BOSH)</vt:lpstr>
      <vt:lpstr>BOSH: Cloud Provider Interface (CPI)</vt:lpstr>
      <vt:lpstr>BOSH: Cloud Provider Interface</vt:lpstr>
      <vt:lpstr>Ops Manager (Logical View)</vt:lpstr>
      <vt:lpstr>BOSH: Stemcells</vt:lpstr>
      <vt:lpstr>BOSH: Command Line  Interface</vt:lpstr>
      <vt:lpstr>BOSH: Director</vt:lpstr>
      <vt:lpstr>BOSH: Agents</vt:lpstr>
      <vt:lpstr>BOSH: Health Monitor</vt:lpstr>
      <vt:lpstr>BOSH: Putting it all together</vt:lpstr>
      <vt:lpstr>Next Steps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XD</dc:title>
  <dc:subject/>
  <dc:creator/>
  <cp:keywords/>
  <dc:description/>
  <cp:lastModifiedBy>Matt Gunter</cp:lastModifiedBy>
  <cp:revision>972</cp:revision>
  <dcterms:modified xsi:type="dcterms:W3CDTF">2016-01-31T19:52:41Z</dcterms:modified>
  <cp:category/>
</cp:coreProperties>
</file>